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17" r:id="rId3"/>
    <p:sldId id="272" r:id="rId4"/>
    <p:sldId id="269" r:id="rId5"/>
    <p:sldId id="318" r:id="rId6"/>
    <p:sldId id="323" r:id="rId7"/>
    <p:sldId id="281" r:id="rId8"/>
    <p:sldId id="295" r:id="rId9"/>
    <p:sldId id="296" r:id="rId10"/>
    <p:sldId id="298" r:id="rId11"/>
    <p:sldId id="282" r:id="rId12"/>
    <p:sldId id="325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FF"/>
    <a:srgbClr val="0E2841"/>
    <a:srgbClr val="9EB0B3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DA9CF5-9DD1-4117-9BC3-5087D1C19F22}" v="15" dt="2025-06-08T19:54:03.401"/>
    <p1510:client id="{EC73A78E-E759-472E-8BE9-57216EACF6C8}" v="21" dt="2025-06-08T06:21:14.6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000" autoAdjust="0"/>
  </p:normalViewPr>
  <p:slideViewPr>
    <p:cSldViewPr snapToGrid="0">
      <p:cViewPr varScale="1">
        <p:scale>
          <a:sx n="51" d="100"/>
          <a:sy n="51" d="100"/>
        </p:scale>
        <p:origin x="12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A71B07-B039-4B98-A590-E0EA8C563908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C12A1-0F53-4A49-BC58-607B0F75882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588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https://hessen.museum-digital.de/singleimage?imagenr=98577</a:t>
            </a:r>
            <a:endParaRPr lang="en-US" altLang="ko-KR" b="0" i="0" dirty="0">
              <a:solidFill>
                <a:srgbClr val="747474"/>
              </a:solidFill>
              <a:effectLst/>
              <a:latin typeface="PTSansRegular"/>
            </a:endParaRPr>
          </a:p>
          <a:p>
            <a:r>
              <a:rPr lang="en-US" altLang="ko-KR" dirty="0"/>
              <a:t>https://heritage.unesco.or.kr/%EB%A9%94%ED%85%8C%EC%98%A4%EB%9D%BC/</a:t>
            </a:r>
            <a:endParaRPr lang="en-US" altLang="ko-KR" b="0" i="0" dirty="0">
              <a:solidFill>
                <a:srgbClr val="747474"/>
              </a:solidFill>
              <a:effectLst/>
              <a:latin typeface="PTSansRegular"/>
            </a:endParaRPr>
          </a:p>
          <a:p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6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천만년전 </a:t>
            </a:r>
            <a:r>
              <a:rPr lang="ko-KR" altLang="en-US" b="0" i="0" dirty="0" err="1">
                <a:solidFill>
                  <a:srgbClr val="747474"/>
                </a:solidFill>
                <a:effectLst/>
                <a:latin typeface="PTSansRegular"/>
              </a:rPr>
              <a:t>메테오라는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 사암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(sandstone)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과 역암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(conglomerate)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이 강물에 의해 침식되어 생겨난 거대한 </a:t>
            </a:r>
            <a:r>
              <a:rPr lang="ko-KR" altLang="en-US" b="0" i="0" dirty="0" err="1">
                <a:solidFill>
                  <a:srgbClr val="747474"/>
                </a:solidFill>
                <a:effectLst/>
                <a:latin typeface="PTSansRegular"/>
              </a:rPr>
              <a:t>잔괴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(residual masses)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이다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. 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지진 활동으로 단층선과 균열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(fissure)</a:t>
            </a:r>
            <a:r>
              <a:rPr lang="ko-KR" altLang="en-US" b="0" i="0" dirty="0">
                <a:solidFill>
                  <a:srgbClr val="747474"/>
                </a:solidFill>
                <a:effectLst/>
                <a:latin typeface="PTSansRegular"/>
              </a:rPr>
              <a:t>의 수가 늘어나 형체가 일정하지 않은 덩어리로 절단되면서 개별적으로 가파른 암벽이 생겼다</a:t>
            </a:r>
            <a:r>
              <a:rPr lang="en-US" altLang="ko-KR" b="0" i="0" dirty="0">
                <a:solidFill>
                  <a:srgbClr val="747474"/>
                </a:solidFill>
                <a:effectLst/>
                <a:latin typeface="PTSansRegular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500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37D96-F0D5-B36D-BDC5-74BC57748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CF4885A-76DA-EC44-9753-7A52B2F30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88E574B-6D2B-EE63-1778-E62C91C84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BE8071D-5A02-5628-8D31-E509CEC7A2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6715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C8E12-94C8-7137-13F2-89928EB43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6A98A1-5E76-EB0E-DB01-CB3723E698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DEF3CC6-23B4-78AA-735C-F2DEB7FF5A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D29228-B45B-F5B3-B50E-3541204866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5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7A626-5018-14C7-34C4-CA3426705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DDEFE5-108C-3344-AB66-829569BBB3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ECE160-4028-CA05-2242-3A5277789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75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altLang="ko-KR" b="0" i="0" dirty="0">
              <a:solidFill>
                <a:srgbClr val="EEF0F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89031-7165-DC98-1A82-3F9E17CC1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732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F12B4-2E08-ECA8-E939-0305CA440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82A11B-2C40-4C03-015B-7D326394E9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718363-1E59-9AEB-DD49-8370112CD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2BBA78-86F4-89B2-2898-01AC08CD1C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681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851D6-1C42-9230-DC6C-25139128C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84DF0F-D550-5CB3-FB57-A74864AF6D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64F8F9-90AB-D859-CE40-89D62C2C2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9D7746-2232-8B21-0AF5-D6D9592688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CC12A1-0F53-4A49-BC58-607B0F758823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9963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/>
              <a:t>돌</a:t>
            </a:r>
            <a:r>
              <a:rPr lang="en-US" altLang="ko-KR"/>
              <a:t>(SiO</a:t>
            </a:r>
            <a:r>
              <a:rPr lang="en-US" altLang="ko-KR" baseline="-25000"/>
              <a:t>2</a:t>
            </a:r>
            <a:r>
              <a:rPr lang="en-US" altLang="ko-KR"/>
              <a:t>)</a:t>
            </a:r>
            <a:r>
              <a:rPr lang="ko-KR" altLang="en-US"/>
              <a:t>에 회로를 프레임을 잘 맞춰 그리고 </a:t>
            </a:r>
            <a:r>
              <a:rPr lang="en-US" altLang="ko-KR"/>
              <a:t>(Lithography)</a:t>
            </a:r>
            <a:r>
              <a:rPr lang="ko-KR" altLang="en-US"/>
              <a:t> 이온을 심고 </a:t>
            </a:r>
            <a:r>
              <a:rPr lang="en-US" altLang="ko-KR"/>
              <a:t>(</a:t>
            </a:r>
            <a:r>
              <a:rPr lang="en-US" altLang="ko-KR" err="1"/>
              <a:t>Implanta</a:t>
            </a:r>
            <a:r>
              <a:rPr lang="en-US" altLang="ko-KR"/>
              <a:t>) </a:t>
            </a:r>
            <a:r>
              <a:rPr lang="ko-KR" altLang="en-US"/>
              <a:t>돌을 파고 </a:t>
            </a:r>
            <a:r>
              <a:rPr lang="en-US" altLang="ko-KR"/>
              <a:t>(Etch) </a:t>
            </a:r>
            <a:r>
              <a:rPr lang="ko-KR" altLang="en-US"/>
              <a:t>다시</a:t>
            </a:r>
            <a:r>
              <a:rPr lang="en-US" altLang="ko-KR"/>
              <a:t> </a:t>
            </a:r>
            <a:r>
              <a:rPr lang="ko-KR" altLang="en-US"/>
              <a:t>메꾸고 </a:t>
            </a:r>
            <a:r>
              <a:rPr lang="en-US" altLang="ko-KR"/>
              <a:t>(</a:t>
            </a:r>
            <a:r>
              <a:rPr lang="en-US" altLang="ko-KR" err="1"/>
              <a:t>Thinfilm</a:t>
            </a:r>
            <a:r>
              <a:rPr lang="en-US" altLang="ko-KR"/>
              <a:t>, Diffusion) </a:t>
            </a:r>
            <a:r>
              <a:rPr lang="ko-KR" altLang="en-US"/>
              <a:t>거칠고 튀어나온 부분을 갈고 닦아 </a:t>
            </a:r>
            <a:r>
              <a:rPr lang="en-US" altLang="ko-KR"/>
              <a:t>(Planarization and Cleaning)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23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774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CC12A1-0F53-4A49-BC58-607B0F75882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356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BE05D-075D-0A33-D394-F6B025153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5200CA-E9BD-9C15-BECA-06B3877C7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461469-794F-7B4D-6B72-B8C1B7A08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BADA35-B9C2-4613-FB11-61413522E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BA091F-56F5-0107-B2AA-43C41E452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53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6B9854-7440-D2DC-B339-7D75AA03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D0BC8C-5BFE-653D-0CF7-4A1519A0F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ED6FFB-A4B7-AA77-1219-200157AA1F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01318D-C1E8-2062-C39F-5380D2700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6F440-2AE1-0840-2C6F-B0D055131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87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B88F50-06CF-3711-ADA2-DFB09D1732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582F6FE-5F8C-9342-B75C-D6570EDB9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379A00-89BE-207A-D518-2AE6E2A7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D388A5-BC70-0D6D-7333-7B5623CE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798F04-0D60-D5D9-9BBC-68C3E19D7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46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96679A-18D5-9B6E-E9FC-EAB2B0BD6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C972B-7A57-976C-A9BA-AC223C7E7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3FC38F-DEC7-C1F8-D584-719C7A385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5CD771-DA3C-EBCB-5851-F4DF0D129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7FF3C5-1D80-6D46-EA58-DEEB29933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94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8E08D6-1844-E60E-F3EC-A34EE2B4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CC49B2-961C-F027-6E1B-A760725F3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5A4269-1776-B20A-2B81-B8014DC88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7D002-4729-0763-A179-E86C4E37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4C500-2D5E-9038-08B1-CB30DAE4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662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3FBC70-806F-57DA-7642-D40282AC5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52EA94-55D8-7E33-4A66-8DB59B499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E5E56F-6430-77FE-8433-4B7BCE2FE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3F136F-2EC4-5EA7-E66B-43C7343F1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85D40F-D823-C9AC-7C41-F114EA90A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9019CCF-E4AE-1FE7-BC2E-19E0F0FE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56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00E8A-5DF7-8380-E1D5-51D0AF3FC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13CD04-C106-56F3-2F97-1C81616E7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BF18C8-F646-84C4-3E02-6CEDE83987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573F34B-5D30-17E1-3367-6F1F41CF7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9204AD-3E82-52C8-1E87-728AE02A5D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708AB7-8E23-C691-E172-27375F88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CDCA3-FAD6-E6EB-78E2-9376C91C7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E543AEA-A567-43FD-1825-2ACCDB5C7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733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1B6C9-B9DF-E698-4F60-A3D701A4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7CFE27-81BB-E51F-35B4-81C851A60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D031889-9618-423D-80AD-4D31B962E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D823E9-A30F-158F-125D-4ADA96481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110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3A38FB-473F-8A43-7D2C-B7917D51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C621337-EF7E-1326-CE75-824A58B84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AD5B49-71F9-F1F7-CCD3-988EF9593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311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8DA9C-109B-C332-2809-BA37224D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C2E3EC-2EDE-86DC-09B4-C61B5720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3AA01CF-FDAD-8373-4A4F-9F26FBA6C9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6F2822-1413-04E8-3302-AA72B422B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DFDBC4-0201-C3AE-500A-FA8CB0C45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93B2D6-D018-BFC1-319B-B999D711D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047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31E0C-51D1-589A-3FD3-E80975E06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EE857BA-5E70-DD09-D09D-2DF4E809A6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AABDD9-F7F3-9685-6E14-2B6E3014E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D8FCE6-5B76-AAD2-34BF-0E616DEF4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3B74FF4-3E13-5E3D-837F-12FBF27A4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DFF935-1F62-1EA8-B426-93C8E32A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977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A5B42C3-FC71-849B-0181-C413AB9DE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1C971D-A7C2-C174-0E35-E020F8F2A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1EC94-FF8F-E8FD-30C8-F42A720D5D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9816D9-93CD-4921-9F79-3717019C643B}" type="datetimeFigureOut">
              <a:rPr lang="ko-KR" altLang="en-US" smtClean="0"/>
              <a:t>2025-06-08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0A893B-DC04-469D-2795-6590F643EA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9DC8A28-88A8-FEB5-DCD2-ED80676EE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3F4738-6B58-441D-97FF-DDDCEA7BF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undcloud.com/gwangwon-lee-379618835/faust-erichtho-german-mal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utenberg.org/cache/epub/2230/pg2230-images.html" TargetMode="External"/><Relationship Id="rId5" Type="http://schemas.openxmlformats.org/officeDocument/2006/relationships/hyperlink" Target="https://soundcloud.com/gwangwon-lee-379618835/faust-erichtho-korean-female" TargetMode="External"/><Relationship Id="rId4" Type="http://schemas.openxmlformats.org/officeDocument/2006/relationships/hyperlink" Target="https://soundcloud.com/gwangwon-lee-379618835/faust-erichtho-korean-mal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heygen.com/videos/df7a4a17d58b4abab45b8355010137e3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flow.skhynix.com/AAAAA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&#52840;&#52384;&#49437;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m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9506E42-1B0C-0E60-7AC2-AADDBEAB7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0627" y="538619"/>
            <a:ext cx="5009550" cy="5787025"/>
          </a:xfrm>
        </p:spPr>
        <p:txBody>
          <a:bodyPr anchor="b">
            <a:normAutofit/>
          </a:bodyPr>
          <a:lstStyle/>
          <a:p>
            <a:r>
              <a:rPr lang="en-US" altLang="ko-KR" sz="4000" b="1" dirty="0">
                <a:latin typeface="+mn-lt"/>
              </a:rPr>
              <a:t>TIBCO</a:t>
            </a:r>
            <a:r>
              <a:rPr lang="ko-KR" altLang="en-US" sz="4000" b="1" dirty="0">
                <a:latin typeface="+mn-lt"/>
              </a:rPr>
              <a:t>社 </a:t>
            </a:r>
            <a:r>
              <a:rPr lang="en-US" altLang="ko-KR" sz="4000" b="1" dirty="0">
                <a:latin typeface="+mn-lt"/>
              </a:rPr>
              <a:t>Spotfire®</a:t>
            </a:r>
            <a:br>
              <a:rPr lang="en-US" altLang="ko-KR" sz="4000" b="1" dirty="0">
                <a:latin typeface="+mn-lt"/>
              </a:rPr>
            </a:br>
            <a:r>
              <a:rPr lang="en-US" altLang="ko-KR" sz="2000" b="1" dirty="0">
                <a:latin typeface="+mn-lt"/>
              </a:rPr>
              <a:t>  </a:t>
            </a:r>
            <a:br>
              <a:rPr lang="en-US" altLang="ko-KR" sz="2400" b="1" dirty="0">
                <a:latin typeface="+mn-lt"/>
              </a:rPr>
            </a:br>
            <a:br>
              <a:rPr lang="en-US" altLang="ko-KR" sz="2400" b="1" dirty="0">
                <a:latin typeface="+mn-lt"/>
              </a:rPr>
            </a:br>
            <a:r>
              <a:rPr lang="en-US" altLang="ko-KR" sz="2400" b="1" dirty="0">
                <a:latin typeface="+mn-lt"/>
              </a:rPr>
              <a:t>Individual Private Assistant </a:t>
            </a:r>
            <a:r>
              <a:rPr lang="ko-KR" altLang="en-US" sz="2400" b="1" dirty="0">
                <a:latin typeface="+mn-lt"/>
              </a:rPr>
              <a:t>기초</a:t>
            </a:r>
            <a:r>
              <a:rPr lang="en-US" altLang="ko-KR" sz="2400" b="1" dirty="0">
                <a:latin typeface="+mn-lt"/>
              </a:rPr>
              <a:t> </a:t>
            </a:r>
            <a:br>
              <a:rPr lang="en-US" altLang="ko-KR" sz="2400" dirty="0">
                <a:latin typeface="+mn-lt"/>
              </a:rPr>
            </a:br>
            <a:br>
              <a:rPr lang="en-US" altLang="ko-KR" sz="2400" dirty="0">
                <a:latin typeface="+mn-lt"/>
              </a:rPr>
            </a:br>
            <a:br>
              <a:rPr lang="en-US" altLang="ko-KR" sz="2400" dirty="0">
                <a:latin typeface="+mn-lt"/>
              </a:rPr>
            </a:br>
            <a:br>
              <a:rPr lang="en-US" altLang="ko-KR" sz="2400" dirty="0">
                <a:latin typeface="+mn-lt"/>
              </a:rPr>
            </a:br>
            <a:br>
              <a:rPr lang="en-US" altLang="ko-KR" sz="2400" dirty="0">
                <a:latin typeface="+mn-lt"/>
              </a:rPr>
            </a:br>
            <a:br>
              <a:rPr lang="en-US" altLang="ko-KR" sz="2400" dirty="0">
                <a:latin typeface="+mn-lt"/>
              </a:rPr>
            </a:br>
            <a:br>
              <a:rPr lang="en-US" altLang="ko-KR" sz="3400" dirty="0">
                <a:latin typeface="+mn-lt"/>
              </a:rPr>
            </a:br>
            <a:r>
              <a:rPr lang="ko-KR" altLang="en-US" sz="2400" b="1" dirty="0">
                <a:latin typeface="+mn-lt"/>
              </a:rPr>
              <a:t>이광원</a:t>
            </a:r>
            <a:br>
              <a:rPr lang="en-US" altLang="ko-KR" sz="2400" b="1" dirty="0">
                <a:latin typeface="+mn-lt"/>
              </a:rPr>
            </a:br>
            <a:br>
              <a:rPr lang="en-US" altLang="ko-KR" sz="2400" b="1" dirty="0">
                <a:latin typeface="+mn-lt"/>
              </a:rPr>
            </a:br>
            <a:r>
              <a:rPr lang="en-US" altLang="ko-KR" sz="2400" b="1" dirty="0">
                <a:latin typeface="+mn-lt"/>
              </a:rPr>
              <a:t>2025</a:t>
            </a:r>
            <a:r>
              <a:rPr lang="ko-KR" altLang="en-US" sz="2400" b="1" dirty="0">
                <a:latin typeface="+mn-lt"/>
              </a:rPr>
              <a:t>년 </a:t>
            </a:r>
            <a:r>
              <a:rPr lang="en-US" altLang="ko-KR" sz="2400" b="1" dirty="0">
                <a:latin typeface="+mn-lt"/>
              </a:rPr>
              <a:t>6</a:t>
            </a:r>
            <a:r>
              <a:rPr lang="ko-KR" altLang="en-US" sz="2400" b="1" dirty="0">
                <a:latin typeface="+mn-lt"/>
              </a:rPr>
              <a:t>월</a:t>
            </a:r>
            <a:endParaRPr lang="ko-KR" altLang="en-US" sz="3400" b="1" dirty="0">
              <a:latin typeface="+mn-l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E37353-7353-16CA-B1B4-7719F28E11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77" r="19945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2379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24BFE34-5362-3F64-3CCA-572F80599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52139"/>
              </p:ext>
            </p:extLst>
          </p:nvPr>
        </p:nvGraphicFramePr>
        <p:xfrm>
          <a:off x="2032000" y="1230305"/>
          <a:ext cx="8127999" cy="380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6623477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5509278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25252003"/>
                    </a:ext>
                  </a:extLst>
                </a:gridCol>
              </a:tblGrid>
              <a:tr h="1268873">
                <a:tc>
                  <a:txBody>
                    <a:bodyPr/>
                    <a:lstStyle/>
                    <a:p>
                      <a:pPr algn="ctr" latinLnBrk="1"/>
                      <a:endParaRPr lang="ko-KR" altLang="en-US" sz="2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남자 성우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여자 성우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9481156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독일어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hlinkClick r:id="rId3"/>
                        </a:rPr>
                        <a:t>링크</a:t>
                      </a:r>
                      <a:r>
                        <a:rPr lang="en-US" altLang="ko-KR" sz="2800" dirty="0">
                          <a:hlinkClick r:id="rId3"/>
                        </a:rPr>
                        <a:t>_1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132800"/>
                  </a:ext>
                </a:extLst>
              </a:tr>
              <a:tr h="12688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/>
                        <a:t>한국어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hlinkClick r:id="rId4"/>
                        </a:rPr>
                        <a:t>링크</a:t>
                      </a:r>
                      <a:r>
                        <a:rPr lang="en-US" altLang="ko-KR" sz="2800" dirty="0">
                          <a:hlinkClick r:id="rId4"/>
                        </a:rPr>
                        <a:t>_2</a:t>
                      </a:r>
                      <a:endParaRPr lang="ko-KR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hlinkClick r:id="rId5"/>
                        </a:rPr>
                        <a:t>링크</a:t>
                      </a:r>
                      <a:r>
                        <a:rPr lang="en-US" altLang="ko-KR" sz="2800" dirty="0">
                          <a:hlinkClick r:id="rId5"/>
                        </a:rPr>
                        <a:t>_3</a:t>
                      </a:r>
                      <a:endParaRPr lang="ko-KR" alt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335140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7763F26-285E-8AB9-D106-9FB7BA6D67A1}"/>
              </a:ext>
            </a:extLst>
          </p:cNvPr>
          <p:cNvSpPr txBox="1"/>
          <p:nvPr/>
        </p:nvSpPr>
        <p:spPr>
          <a:xfrm>
            <a:off x="391886" y="5902504"/>
            <a:ext cx="9060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hlinkClick r:id="rId6"/>
              </a:rPr>
              <a:t>독일어 </a:t>
            </a:r>
            <a:r>
              <a:rPr lang="en-US" altLang="ko-KR">
                <a:hlinkClick r:id="rId6"/>
              </a:rPr>
              <a:t>: https://www.Gutenberg.org/cache/epub/2230/pg2230-images.html</a:t>
            </a:r>
            <a:endParaRPr lang="en-US" altLang="ko-KR"/>
          </a:p>
          <a:p>
            <a:r>
              <a:rPr lang="ko-KR" altLang="en-US"/>
              <a:t>한국어 </a:t>
            </a:r>
            <a:r>
              <a:rPr lang="en-US" altLang="ko-KR"/>
              <a:t>: </a:t>
            </a:r>
            <a:r>
              <a:rPr lang="ko-KR" altLang="en-US"/>
              <a:t>파우스트 </a:t>
            </a:r>
            <a:r>
              <a:rPr lang="en-US" altLang="ko-KR"/>
              <a:t>– </a:t>
            </a:r>
            <a:r>
              <a:rPr lang="ko-KR" altLang="en-US" err="1"/>
              <a:t>전영애</a:t>
            </a:r>
            <a:r>
              <a:rPr lang="ko-KR" altLang="en-US"/>
              <a:t> 선생님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64A95-45C9-4556-D0C2-DE5D72ECE9BA}"/>
              </a:ext>
            </a:extLst>
          </p:cNvPr>
          <p:cNvSpPr txBox="1"/>
          <p:nvPr/>
        </p:nvSpPr>
        <p:spPr>
          <a:xfrm>
            <a:off x="213755" y="234156"/>
            <a:ext cx="11583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AI </a:t>
            </a:r>
            <a:r>
              <a:rPr lang="ko-KR" altLang="en-US" sz="2000" b="1"/>
              <a:t>활용 결과물</a:t>
            </a:r>
          </a:p>
        </p:txBody>
      </p:sp>
    </p:spTree>
    <p:extLst>
      <p:ext uri="{BB962C8B-B14F-4D97-AF65-F5344CB8AC3E}">
        <p14:creationId xmlns:p14="http://schemas.microsoft.com/office/powerpoint/2010/main" val="2359934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6DF59D-3797-BE21-1CC8-3AFCB7CEB5B4}"/>
              </a:ext>
            </a:extLst>
          </p:cNvPr>
          <p:cNvSpPr txBox="1"/>
          <p:nvPr/>
        </p:nvSpPr>
        <p:spPr>
          <a:xfrm>
            <a:off x="213755" y="234156"/>
            <a:ext cx="11583390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AI </a:t>
            </a:r>
            <a:r>
              <a:rPr lang="ko-KR" altLang="en-US" sz="2000" b="1"/>
              <a:t>활용 </a:t>
            </a:r>
            <a:r>
              <a:rPr lang="en-US" altLang="ko-KR" sz="2000" b="1"/>
              <a:t>: </a:t>
            </a:r>
            <a:r>
              <a:rPr lang="ko-KR" altLang="en-US" sz="2000" b="1"/>
              <a:t>스크립트를 넣으면 입모양과 목소리톤을 생성하는 </a:t>
            </a:r>
            <a:r>
              <a:rPr lang="en-US" altLang="ko-KR" sz="2000" b="1"/>
              <a:t>AI, </a:t>
            </a:r>
            <a:r>
              <a:rPr lang="en-US" altLang="ko-KR" sz="2000" b="1">
                <a:hlinkClick r:id="rId3"/>
              </a:rPr>
              <a:t>https://app.heygen.com/videos/df7a4a17d58b4abab45b8355010137e3</a:t>
            </a:r>
            <a:endParaRPr lang="en-US" altLang="ko-KR" sz="2000" b="1"/>
          </a:p>
          <a:p>
            <a:r>
              <a:rPr lang="en-US" altLang="ko-KR" sz="1400" b="1"/>
              <a:t>(</a:t>
            </a:r>
            <a:r>
              <a:rPr lang="ko-KR" altLang="en-US" sz="1400" b="1"/>
              <a:t>카메라 인증을 통해 자기 얼굴 아바타만 생성 가능</a:t>
            </a:r>
            <a:r>
              <a:rPr lang="en-US" altLang="ko-KR" sz="1400" b="1"/>
              <a:t>)</a:t>
            </a:r>
            <a:endParaRPr lang="ko-KR" altLang="en-US" sz="20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0A96F4-46B5-A4B6-5637-6301658E0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1" y="1264169"/>
            <a:ext cx="12027518" cy="53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98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F2AB8D-B53D-EF8E-9EB3-26F4DD821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1750"/>
            <a:ext cx="12192000" cy="628789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7EF902-8487-4DF0-8371-756E5B5F2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95"/>
          <a:stretch/>
        </p:blipFill>
        <p:spPr>
          <a:xfrm>
            <a:off x="148442" y="2921732"/>
            <a:ext cx="3079278" cy="3777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7E280-64AD-8ACC-2D44-BAF8F3057B9B}"/>
              </a:ext>
            </a:extLst>
          </p:cNvPr>
          <p:cNvSpPr txBox="1"/>
          <p:nvPr/>
        </p:nvSpPr>
        <p:spPr>
          <a:xfrm>
            <a:off x="202624" y="76222"/>
            <a:ext cx="10859076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/>
              <a:t>오늘 발표자료의 한계 </a:t>
            </a:r>
            <a:r>
              <a:rPr lang="en-US" altLang="ko-KR" sz="2000" b="1" dirty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AI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Review by </a:t>
            </a:r>
            <a:r>
              <a:rPr lang="ko-KR" altLang="en-US" sz="2000" b="1" dirty="0"/>
              <a:t>구글 </a:t>
            </a:r>
            <a:r>
              <a:rPr lang="en-US" altLang="ko-KR" sz="2000" b="1" dirty="0" err="1"/>
              <a:t>notebooklm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무료</a:t>
            </a:r>
            <a:r>
              <a:rPr lang="en-US" altLang="ko-KR" sz="2000" b="1" dirty="0"/>
              <a:t>, 2025.05.09)</a:t>
            </a:r>
            <a:endParaRPr lang="ko-KR" altLang="en-U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C8CC6-20C3-C949-3CCC-0D3F6FC94D11}"/>
              </a:ext>
            </a:extLst>
          </p:cNvPr>
          <p:cNvSpPr txBox="1"/>
          <p:nvPr/>
        </p:nvSpPr>
        <p:spPr>
          <a:xfrm>
            <a:off x="385526" y="3096363"/>
            <a:ext cx="267517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/>
              <a:t>PPT</a:t>
            </a:r>
            <a:r>
              <a:rPr lang="ko-KR" altLang="en-US" sz="2000" b="1" dirty="0"/>
              <a:t>로 변환하는 </a:t>
            </a:r>
            <a:r>
              <a:rPr lang="en-US" altLang="ko-KR" sz="2000" b="1" dirty="0"/>
              <a:t>AI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0739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9603B-2F6B-4750-ADCA-A162B3133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8071A0-56D9-2C03-8DAB-E683CFB5B799}"/>
              </a:ext>
            </a:extLst>
          </p:cNvPr>
          <p:cNvSpPr txBox="1"/>
          <p:nvPr/>
        </p:nvSpPr>
        <p:spPr>
          <a:xfrm>
            <a:off x="5328117" y="373408"/>
            <a:ext cx="6192982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이광원 소개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ko-KR" altLang="en-US" dirty="0"/>
              <a:t>중학교 </a:t>
            </a:r>
            <a:endParaRPr lang="en-US" altLang="ko-KR" dirty="0"/>
          </a:p>
          <a:p>
            <a:r>
              <a:rPr lang="ko-KR" altLang="en-US" dirty="0"/>
              <a:t>한글 프로그램 </a:t>
            </a:r>
            <a:endParaRPr lang="en-US" altLang="ko-KR" dirty="0"/>
          </a:p>
          <a:p>
            <a:r>
              <a:rPr lang="ko-KR" altLang="en-US" dirty="0"/>
              <a:t>비주얼 베이직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재료공학 학사</a:t>
            </a:r>
            <a:endParaRPr lang="en-US" altLang="ko-KR" dirty="0"/>
          </a:p>
          <a:p>
            <a:r>
              <a:rPr lang="ko-KR" altLang="en-US" dirty="0"/>
              <a:t>비주얼 베이직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재료공학 석사</a:t>
            </a:r>
            <a:endParaRPr lang="en-US" altLang="ko-KR" dirty="0"/>
          </a:p>
          <a:p>
            <a:r>
              <a:rPr lang="ko-KR" altLang="en-US" dirty="0"/>
              <a:t>엑셀</a:t>
            </a:r>
            <a:endParaRPr lang="en-US" altLang="ko-KR" dirty="0"/>
          </a:p>
          <a:p>
            <a:r>
              <a:rPr lang="ko-KR" altLang="en-US" dirty="0"/>
              <a:t>마이크로소프트 엑셀 </a:t>
            </a:r>
            <a:r>
              <a:rPr lang="en-US" altLang="ko-KR" dirty="0"/>
              <a:t>“</a:t>
            </a:r>
            <a:r>
              <a:rPr lang="ko-KR" altLang="en-US" dirty="0"/>
              <a:t>습식 식각 기술을 활용한 사파이어 기판 표면의 손상 분석에 대한 연구 </a:t>
            </a:r>
            <a:r>
              <a:rPr lang="en-US" altLang="ko-KR" dirty="0"/>
              <a:t>by</a:t>
            </a:r>
            <a:r>
              <a:rPr lang="ko-KR" altLang="en-US" dirty="0"/>
              <a:t> </a:t>
            </a:r>
            <a:r>
              <a:rPr lang="en-US" altLang="ko-KR" dirty="0"/>
              <a:t>Dr. Rajiv K. Singh”</a:t>
            </a:r>
          </a:p>
          <a:p>
            <a:endParaRPr lang="en-US" altLang="ko-KR" dirty="0"/>
          </a:p>
          <a:p>
            <a:r>
              <a:rPr lang="en-US" altLang="ko-KR" dirty="0"/>
              <a:t>SK </a:t>
            </a:r>
            <a:r>
              <a:rPr lang="en-US" altLang="ko-KR" dirty="0" err="1"/>
              <a:t>hynix</a:t>
            </a:r>
            <a:r>
              <a:rPr lang="en-US" altLang="ko-KR" dirty="0"/>
              <a:t> </a:t>
            </a:r>
            <a:r>
              <a:rPr lang="ko-KR" altLang="en-US" dirty="0" err="1"/>
              <a:t>공정엔지니어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엑셀</a:t>
            </a:r>
            <a:r>
              <a:rPr lang="en-US" altLang="ko-KR" dirty="0"/>
              <a:t>, TIBCO Spotfire® 7.0</a:t>
            </a:r>
          </a:p>
          <a:p>
            <a:endParaRPr lang="en-US" altLang="ko-KR" dirty="0"/>
          </a:p>
          <a:p>
            <a:r>
              <a:rPr lang="en-US" altLang="ko-KR" dirty="0"/>
              <a:t>SK Hynix </a:t>
            </a:r>
            <a:r>
              <a:rPr lang="ko-KR" altLang="en-US" dirty="0" err="1"/>
              <a:t>소재엔지니어</a:t>
            </a:r>
            <a:endParaRPr lang="en-US" altLang="ko-KR" dirty="0"/>
          </a:p>
          <a:p>
            <a:r>
              <a:rPr lang="en-US" altLang="ko-KR" dirty="0"/>
              <a:t>TIBCO Spotfire® 10.0,</a:t>
            </a:r>
          </a:p>
          <a:p>
            <a:r>
              <a:rPr lang="en-US" altLang="ko-KR" b="1" dirty="0">
                <a:solidFill>
                  <a:srgbClr val="0000FF"/>
                </a:solidFill>
              </a:rPr>
              <a:t>TIBCO Spotfire® 14.0,</a:t>
            </a:r>
          </a:p>
          <a:p>
            <a:r>
              <a:rPr lang="en-US" altLang="ko-KR" dirty="0"/>
              <a:t>HTML, Python, SQL, Data Lake, </a:t>
            </a:r>
            <a:r>
              <a:rPr lang="en-US" altLang="ko-KR" dirty="0" err="1"/>
              <a:t>GoodDocs</a:t>
            </a:r>
            <a:r>
              <a:rPr lang="en-US" altLang="ko-KR" dirty="0"/>
              <a:t>, …, JMP</a:t>
            </a:r>
          </a:p>
        </p:txBody>
      </p:sp>
      <p:pic>
        <p:nvPicPr>
          <p:cNvPr id="7" name="그림 6" descr="예술, 그림, 스케치, 일러스트레이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F4080A3-5A0C-8C62-C2DD-58C90BB63C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116" y="987183"/>
            <a:ext cx="3641422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15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D1580-1F23-513B-9190-CA4866B8B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F7D271-3BEC-1684-85A3-71FF8C34E74F}"/>
              </a:ext>
            </a:extLst>
          </p:cNvPr>
          <p:cNvSpPr txBox="1"/>
          <p:nvPr/>
        </p:nvSpPr>
        <p:spPr>
          <a:xfrm>
            <a:off x="235527" y="183497"/>
            <a:ext cx="1172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A0658C-3C00-EA69-6058-28C7834163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284751"/>
              </p:ext>
            </p:extLst>
          </p:nvPr>
        </p:nvGraphicFramePr>
        <p:xfrm>
          <a:off x="616559" y="897716"/>
          <a:ext cx="10957492" cy="4433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1498">
                  <a:extLst>
                    <a:ext uri="{9D8B030D-6E8A-4147-A177-3AD203B41FA5}">
                      <a16:colId xmlns:a16="http://schemas.microsoft.com/office/drawing/2014/main" val="3586479708"/>
                    </a:ext>
                  </a:extLst>
                </a:gridCol>
                <a:gridCol w="2191498">
                  <a:extLst>
                    <a:ext uri="{9D8B030D-6E8A-4147-A177-3AD203B41FA5}">
                      <a16:colId xmlns:a16="http://schemas.microsoft.com/office/drawing/2014/main" val="2288747948"/>
                    </a:ext>
                  </a:extLst>
                </a:gridCol>
                <a:gridCol w="2191498">
                  <a:extLst>
                    <a:ext uri="{9D8B030D-6E8A-4147-A177-3AD203B41FA5}">
                      <a16:colId xmlns:a16="http://schemas.microsoft.com/office/drawing/2014/main" val="2006390930"/>
                    </a:ext>
                  </a:extLst>
                </a:gridCol>
                <a:gridCol w="2191498">
                  <a:extLst>
                    <a:ext uri="{9D8B030D-6E8A-4147-A177-3AD203B41FA5}">
                      <a16:colId xmlns:a16="http://schemas.microsoft.com/office/drawing/2014/main" val="3072469106"/>
                    </a:ext>
                  </a:extLst>
                </a:gridCol>
                <a:gridCol w="2191500">
                  <a:extLst>
                    <a:ext uri="{9D8B030D-6E8A-4147-A177-3AD203B41FA5}">
                      <a16:colId xmlns:a16="http://schemas.microsoft.com/office/drawing/2014/main" val="2044645695"/>
                    </a:ext>
                  </a:extLst>
                </a:gridCol>
              </a:tblGrid>
              <a:tr h="63061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6/9(</a:t>
                      </a:r>
                      <a:r>
                        <a:rPr lang="ko-KR" altLang="en-US" dirty="0"/>
                        <a:t>월</a:t>
                      </a:r>
                      <a:r>
                        <a:rPr lang="en-US" altLang="ko-KR" dirty="0"/>
                        <a:t>) - </a:t>
                      </a:r>
                      <a:r>
                        <a:rPr lang="ko-KR" altLang="en-US" dirty="0" err="1"/>
                        <a:t>기본편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6/10(</a:t>
                      </a:r>
                      <a:r>
                        <a:rPr lang="ko-KR" altLang="en-US" dirty="0"/>
                        <a:t>화</a:t>
                      </a:r>
                      <a:r>
                        <a:rPr lang="en-US" altLang="ko-KR" dirty="0"/>
                        <a:t>) - </a:t>
                      </a:r>
                      <a:r>
                        <a:rPr lang="ko-KR" altLang="en-US" dirty="0" err="1"/>
                        <a:t>응용편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42932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08:30~10:00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첫 시각화 만들기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설치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err="1">
                          <a:solidFill>
                            <a:schemeClr val="tx1"/>
                          </a:solidFill>
                        </a:rPr>
                        <a:t>Javascript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Viz.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파일 연결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3739620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10:15~11:45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자동 메일 세팅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단순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메일링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웨이퍼 맵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격자 표시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Trellis,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트렐리스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3648065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11:45~13:15</a:t>
                      </a:r>
                      <a:endParaRPr lang="ko-KR" altLang="en-US" dirty="0"/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점심시간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내가 좋다고 생각하는 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IPA Dashboard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와</a:t>
                      </a:r>
                      <a:r>
                        <a:rPr lang="en-US" altLang="ko-KR" sz="1800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800" b="0" dirty="0">
                          <a:solidFill>
                            <a:schemeClr val="tx1"/>
                          </a:solidFill>
                        </a:rPr>
                        <a:t>이유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8752057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13:15~14:45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캔버스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계산된 컬럼 추가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웨이퍼 맵 시각화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라인유사성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3705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15:00~16:30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데이터 분석</a:t>
                      </a:r>
                      <a:endParaRPr lang="en-US" altLang="ko-KR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소재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CoA Trend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최근 일주일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3469919"/>
                  </a:ext>
                </a:extLst>
              </a:tr>
              <a:tr h="6306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16:45~17:30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Homework :</a:t>
                      </a:r>
                    </a:p>
                    <a:p>
                      <a:pPr algn="ctr" latinLnBrk="1"/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자동메일세팅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자동 메일 세팅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업데이트 세팅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729578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30D3D87-E17E-4B4F-E1A2-5C371B26B90B}"/>
              </a:ext>
            </a:extLst>
          </p:cNvPr>
          <p:cNvSpPr txBox="1"/>
          <p:nvPr/>
        </p:nvSpPr>
        <p:spPr>
          <a:xfrm>
            <a:off x="616559" y="6136616"/>
            <a:ext cx="1095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https://docs.tibco.com/pub/sfire-cloud/14.4.0/doc/html/ko-KR/TIB_sfire_client/client-homepage.html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B5DF4-6398-E7F7-FA3B-85F280375FF1}"/>
              </a:ext>
            </a:extLst>
          </p:cNvPr>
          <p:cNvSpPr txBox="1"/>
          <p:nvPr/>
        </p:nvSpPr>
        <p:spPr>
          <a:xfrm>
            <a:off x="616559" y="5782373"/>
            <a:ext cx="10957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hlinkClick r:id="rId3"/>
              </a:rPr>
              <a:t>http://iflow.skhynix.com/AAAAAA</a:t>
            </a:r>
            <a:r>
              <a:rPr lang="en-US" altLang="ko-KR" b="1" dirty="0"/>
              <a:t>, Cube </a:t>
            </a:r>
            <a:r>
              <a:rPr lang="ko-KR" altLang="en-US" b="1" dirty="0"/>
              <a:t>채널로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276C32-1712-DB5E-E205-04D99492D7B3}"/>
              </a:ext>
            </a:extLst>
          </p:cNvPr>
          <p:cNvSpPr txBox="1"/>
          <p:nvPr/>
        </p:nvSpPr>
        <p:spPr>
          <a:xfrm rot="21017315">
            <a:off x="4561636" y="5697884"/>
            <a:ext cx="3067337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</a:rPr>
              <a:t>Iflow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r>
              <a:rPr lang="ko-KR" altLang="en-US" sz="2800" b="1" dirty="0">
                <a:solidFill>
                  <a:srgbClr val="FF0000"/>
                </a:solidFill>
              </a:rPr>
              <a:t>수정하기</a:t>
            </a:r>
          </a:p>
        </p:txBody>
      </p:sp>
    </p:spTree>
    <p:extLst>
      <p:ext uri="{BB962C8B-B14F-4D97-AF65-F5344CB8AC3E}">
        <p14:creationId xmlns:p14="http://schemas.microsoft.com/office/powerpoint/2010/main" val="9444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BDCA42-8D82-2C35-A137-9AB258052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082630-6C49-CF62-1A40-94ADD95529BC}"/>
              </a:ext>
            </a:extLst>
          </p:cNvPr>
          <p:cNvSpPr txBox="1"/>
          <p:nvPr/>
        </p:nvSpPr>
        <p:spPr>
          <a:xfrm>
            <a:off x="85724" y="6353175"/>
            <a:ext cx="5362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linkClick r:id="rId3"/>
              </a:rPr>
              <a:t>https://ko.wikipedia.org/wiki/</a:t>
            </a:r>
            <a:r>
              <a:rPr lang="ko-KR" altLang="en-US" dirty="0" err="1">
                <a:hlinkClick r:id="rId3"/>
              </a:rPr>
              <a:t>침철석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74808-60D2-3AFE-6A74-2CC6741F9ABD}"/>
              </a:ext>
            </a:extLst>
          </p:cNvPr>
          <p:cNvSpPr txBox="1"/>
          <p:nvPr/>
        </p:nvSpPr>
        <p:spPr>
          <a:xfrm>
            <a:off x="6095999" y="1365810"/>
            <a:ext cx="570716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400" b="1" dirty="0">
                <a:solidFill>
                  <a:srgbClr val="0000FF"/>
                </a:solidFill>
              </a:rPr>
              <a:t>메모장 열기</a:t>
            </a:r>
            <a:endParaRPr lang="en-US" altLang="ko-KR" sz="2400" b="1" dirty="0">
              <a:solidFill>
                <a:srgbClr val="0000FF"/>
              </a:solidFill>
            </a:endParaRPr>
          </a:p>
          <a:p>
            <a:pPr algn="just"/>
            <a:endParaRPr lang="en-US" altLang="ko-KR" dirty="0"/>
          </a:p>
          <a:p>
            <a:pPr algn="just"/>
            <a:r>
              <a:rPr lang="ko-KR" altLang="en-US" sz="3600" dirty="0"/>
              <a:t>이름</a:t>
            </a:r>
            <a:r>
              <a:rPr lang="en-US" altLang="ko-KR" sz="3600" dirty="0"/>
              <a:t>1, </a:t>
            </a:r>
            <a:r>
              <a:rPr lang="ko-KR" altLang="en-US" sz="3600" dirty="0"/>
              <a:t>이름</a:t>
            </a:r>
            <a:r>
              <a:rPr lang="en-US" altLang="ko-KR" sz="3600" dirty="0"/>
              <a:t>2, </a:t>
            </a:r>
            <a:r>
              <a:rPr lang="ko-KR" altLang="en-US" sz="3600" dirty="0"/>
              <a:t>이름</a:t>
            </a:r>
            <a:r>
              <a:rPr lang="en-US" altLang="ko-KR" sz="3600" dirty="0"/>
              <a:t>3, </a:t>
            </a:r>
            <a:r>
              <a:rPr lang="ko-KR" altLang="en-US" sz="3600" dirty="0"/>
              <a:t>이름</a:t>
            </a:r>
            <a:r>
              <a:rPr lang="en-US" altLang="ko-KR" sz="3600" dirty="0"/>
              <a:t>4</a:t>
            </a:r>
          </a:p>
          <a:p>
            <a:pPr algn="just"/>
            <a:r>
              <a:rPr lang="en-US" altLang="ko-KR" sz="3600" dirty="0"/>
              <a:t>40, 30, 10, 8</a:t>
            </a:r>
          </a:p>
          <a:p>
            <a:pPr algn="just"/>
            <a:r>
              <a:rPr lang="ko-KR" altLang="en-US" sz="3600" dirty="0"/>
              <a:t>빨강</a:t>
            </a:r>
            <a:r>
              <a:rPr lang="en-US" altLang="ko-KR" sz="3600" dirty="0"/>
              <a:t>, </a:t>
            </a:r>
            <a:r>
              <a:rPr lang="ko-KR" altLang="en-US" sz="3600" dirty="0"/>
              <a:t>파랑</a:t>
            </a:r>
            <a:r>
              <a:rPr lang="en-US" altLang="ko-KR" sz="3600" dirty="0"/>
              <a:t>, </a:t>
            </a:r>
            <a:r>
              <a:rPr lang="ko-KR" altLang="en-US" sz="3600" dirty="0"/>
              <a:t>노랑</a:t>
            </a:r>
            <a:r>
              <a:rPr lang="en-US" altLang="ko-KR" sz="3600" dirty="0"/>
              <a:t>, </a:t>
            </a:r>
            <a:r>
              <a:rPr lang="ko-KR" altLang="en-US" sz="3600" dirty="0"/>
              <a:t>보라</a:t>
            </a:r>
            <a:endParaRPr lang="en-US" altLang="ko-KR" sz="3600" dirty="0"/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2400" b="1" dirty="0">
                <a:solidFill>
                  <a:srgbClr val="0000FF"/>
                </a:solidFill>
              </a:rPr>
              <a:t>저장 </a:t>
            </a:r>
            <a:endParaRPr lang="en-US" altLang="ko-KR" sz="1600" b="1" dirty="0">
              <a:solidFill>
                <a:srgbClr val="0000FF"/>
              </a:solidFill>
            </a:endParaRPr>
          </a:p>
          <a:p>
            <a:pPr algn="just"/>
            <a:endParaRPr lang="en-US" altLang="ko-KR" sz="2400" dirty="0"/>
          </a:p>
          <a:p>
            <a:pPr algn="just"/>
            <a:r>
              <a:rPr lang="ko-KR" altLang="en-US" sz="3600" dirty="0"/>
              <a:t>파일형식 </a:t>
            </a:r>
            <a:r>
              <a:rPr lang="en-US" altLang="ko-KR" sz="3600" dirty="0"/>
              <a:t>: </a:t>
            </a:r>
            <a:r>
              <a:rPr lang="ko-KR" altLang="en-US" sz="3600" dirty="0" err="1"/>
              <a:t>모든파일</a:t>
            </a:r>
            <a:endParaRPr lang="en-US" altLang="ko-KR" sz="3600" dirty="0"/>
          </a:p>
          <a:p>
            <a:pPr algn="just"/>
            <a:r>
              <a:rPr lang="ko-KR" altLang="en-US" sz="3600" dirty="0"/>
              <a:t>파일이름 </a:t>
            </a:r>
            <a:r>
              <a:rPr lang="en-US" altLang="ko-KR" sz="3600" dirty="0"/>
              <a:t>: test.csv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9184AA-D458-3767-F70B-696051A78074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52"/>
          <a:stretch>
            <a:fillRect/>
          </a:stretch>
        </p:blipFill>
        <p:spPr>
          <a:xfrm>
            <a:off x="629954" y="899212"/>
            <a:ext cx="5400000" cy="45929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CFAFE4-80BA-3C6A-C39A-A904A08ADF23}"/>
              </a:ext>
            </a:extLst>
          </p:cNvPr>
          <p:cNvSpPr txBox="1"/>
          <p:nvPr/>
        </p:nvSpPr>
        <p:spPr>
          <a:xfrm>
            <a:off x="235527" y="183497"/>
            <a:ext cx="11720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목차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81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041C-0696-BC13-413F-D4CD516B9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82E370-458F-A91C-DC8A-56D86091A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91" y="1168284"/>
            <a:ext cx="5950256" cy="452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A8A6-8405-EC6B-1A57-A5D2518DF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790DCB0-06D6-1589-7407-9B6627A3B8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031" r="146" b="-432"/>
          <a:stretch/>
        </p:blipFill>
        <p:spPr>
          <a:xfrm>
            <a:off x="922102" y="1070048"/>
            <a:ext cx="4802291" cy="29529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EC7AB4-25F7-F78D-B0C6-AC3DCDF8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43" b="274"/>
          <a:stretch/>
        </p:blipFill>
        <p:spPr>
          <a:xfrm>
            <a:off x="6093621" y="1070048"/>
            <a:ext cx="4827821" cy="29511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3C61F7-BBB3-8FE1-F489-9F7818B582C3}"/>
              </a:ext>
            </a:extLst>
          </p:cNvPr>
          <p:cNvSpPr txBox="1"/>
          <p:nvPr/>
        </p:nvSpPr>
        <p:spPr>
          <a:xfrm>
            <a:off x="213755" y="234157"/>
            <a:ext cx="11614259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b="1"/>
            </a:lvl1pPr>
          </a:lstStyle>
          <a:p>
            <a:r>
              <a:rPr lang="ko-KR" altLang="en-US" dirty="0">
                <a:ea typeface="맑은 고딕"/>
              </a:rPr>
              <a:t>생성형 </a:t>
            </a:r>
            <a:r>
              <a:rPr lang="en-US" altLang="ko-KR" dirty="0">
                <a:ea typeface="맑은 고딕"/>
              </a:rPr>
              <a:t>AI (From ChatGPT, Generative Pretrained Transformer </a:t>
            </a:r>
            <a:r>
              <a:rPr lang="ko-KR" altLang="en-US" dirty="0">
                <a:ea typeface="맑은 고딕"/>
              </a:rPr>
              <a:t>의도 파악 알고리즘</a:t>
            </a:r>
            <a:r>
              <a:rPr lang="en-US" altLang="ko-KR" dirty="0">
                <a:ea typeface="맑은 고딕"/>
              </a:rPr>
              <a:t>) : </a:t>
            </a:r>
            <a:r>
              <a:rPr lang="ko-KR" altLang="en-US" dirty="0">
                <a:ea typeface="맑은 고딕"/>
              </a:rPr>
              <a:t>다음 단어 출현 확률 맞추기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1B609A-6BE3-2888-6A78-D3A219213A33}"/>
              </a:ext>
            </a:extLst>
          </p:cNvPr>
          <p:cNvSpPr txBox="1"/>
          <p:nvPr/>
        </p:nvSpPr>
        <p:spPr>
          <a:xfrm>
            <a:off x="-779" y="6491297"/>
            <a:ext cx="10216737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err="1">
                <a:ea typeface="맑은 고딕"/>
              </a:rPr>
              <a:t>영상캡쳐</a:t>
            </a:r>
            <a:r>
              <a:rPr lang="en-US" altLang="ko-KR">
                <a:ea typeface="맑은 고딕"/>
              </a:rPr>
              <a:t> : https://www.youtube.com/watch?v=LPZh9BOjkQs&amp;t=108s&amp;ab_channel=3Blue1Brown</a:t>
            </a:r>
            <a:endParaRPr lang="ko-KR" altLang="en-US"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A6F4EB-8D5A-6BE8-4B52-EA3E35E33066}"/>
              </a:ext>
            </a:extLst>
          </p:cNvPr>
          <p:cNvSpPr txBox="1"/>
          <p:nvPr/>
        </p:nvSpPr>
        <p:spPr>
          <a:xfrm>
            <a:off x="200634" y="4309800"/>
            <a:ext cx="11614259" cy="163121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b="1"/>
            </a:lvl1pPr>
          </a:lstStyle>
          <a:p>
            <a:pPr algn="ctr"/>
            <a:r>
              <a:rPr lang="ko-KR" altLang="en-US" b="0" dirty="0">
                <a:ea typeface="맑은 고딕"/>
              </a:rPr>
              <a:t>다음 문장에서 </a:t>
            </a:r>
            <a:r>
              <a:rPr lang="en-US" altLang="ko-KR" b="0" dirty="0">
                <a:ea typeface="맑은 고딕"/>
              </a:rPr>
              <a:t>“</a:t>
            </a:r>
            <a:r>
              <a:rPr lang="ko-KR" altLang="en-US" b="0" dirty="0">
                <a:ea typeface="맑은 고딕"/>
              </a:rPr>
              <a:t>마음</a:t>
            </a:r>
            <a:r>
              <a:rPr lang="en-US" altLang="ko-KR" b="0" dirty="0">
                <a:ea typeface="맑은 고딕"/>
              </a:rPr>
              <a:t>＂</a:t>
            </a:r>
            <a:r>
              <a:rPr lang="ko-KR" altLang="en-US" b="0" dirty="0">
                <a:ea typeface="맑은 고딕"/>
              </a:rPr>
              <a:t>은 같은 문자이나 다른 단어와의 관계 또는 문장이나 문단이 위치한 맥락에 따라 약간 다른 뉘앙스가 있음</a:t>
            </a:r>
            <a:r>
              <a:rPr lang="en-US" altLang="ko-KR" b="0" dirty="0">
                <a:ea typeface="맑은 고딕"/>
              </a:rPr>
              <a:t>. </a:t>
            </a:r>
            <a:r>
              <a:rPr lang="ko-KR" altLang="en-US" b="0" dirty="0">
                <a:ea typeface="맑은 고딕"/>
              </a:rPr>
              <a:t>그러면 기계가 이 둘을 어떻게 구분하는가</a:t>
            </a:r>
            <a:r>
              <a:rPr lang="en-US" altLang="ko-KR" b="0" dirty="0">
                <a:ea typeface="맑은 고딕"/>
              </a:rPr>
              <a:t>?</a:t>
            </a:r>
          </a:p>
          <a:p>
            <a:pPr marL="457200" indent="-457200">
              <a:buAutoNum type="arabicPeriod"/>
            </a:pPr>
            <a:endParaRPr lang="ko-KR" altLang="en-US" b="0" dirty="0">
              <a:solidFill>
                <a:srgbClr val="0000FF"/>
              </a:solidFill>
              <a:ea typeface="맑은 고딕"/>
            </a:endParaRPr>
          </a:p>
          <a:p>
            <a:pPr marL="457200" indent="-457200">
              <a:buAutoNum type="arabicPeriod"/>
            </a:pPr>
            <a:r>
              <a:rPr lang="ko-KR" altLang="en-US" b="0" dirty="0">
                <a:solidFill>
                  <a:srgbClr val="0000FF"/>
                </a:solidFill>
                <a:ea typeface="맑은 고딕"/>
              </a:rPr>
              <a:t>마음</a:t>
            </a:r>
            <a:r>
              <a:rPr lang="ko-KR" altLang="en-US" b="0" dirty="0">
                <a:ea typeface="맑은 고딕"/>
              </a:rPr>
              <a:t>과 몸은 서로 기대어 존재한다</a:t>
            </a:r>
            <a:r>
              <a:rPr lang="en-US" altLang="ko-KR" b="0" dirty="0">
                <a:ea typeface="맑은 고딕"/>
              </a:rPr>
              <a:t>. (</a:t>
            </a:r>
            <a:r>
              <a:rPr lang="en-US" altLang="ko-KR" b="0" dirty="0" err="1">
                <a:ea typeface="맑은 고딕"/>
              </a:rPr>
              <a:t>중립적인</a:t>
            </a:r>
            <a:r>
              <a:rPr lang="en-US" altLang="ko-KR" b="0" dirty="0">
                <a:ea typeface="맑은 고딕"/>
              </a:rPr>
              <a:t> </a:t>
            </a:r>
            <a:r>
              <a:rPr lang="en-US" altLang="ko-KR" b="0" dirty="0" err="1">
                <a:ea typeface="맑은 고딕"/>
              </a:rPr>
              <a:t>느낌</a:t>
            </a:r>
            <a:r>
              <a:rPr lang="en-US" altLang="ko-KR" b="0" dirty="0">
                <a:ea typeface="맑은 고딕"/>
              </a:rPr>
              <a:t>)</a:t>
            </a:r>
            <a:endParaRPr lang="en-US" dirty="0"/>
          </a:p>
          <a:p>
            <a:pPr marL="457200" indent="-457200">
              <a:buAutoNum type="arabicPeriod"/>
            </a:pPr>
            <a:r>
              <a:rPr lang="ko-KR" altLang="en-US" b="0" dirty="0">
                <a:ea typeface="맑은 고딕"/>
              </a:rPr>
              <a:t>머리로 하지 말고 </a:t>
            </a:r>
            <a:r>
              <a:rPr lang="ko-KR" altLang="en-US" b="0" dirty="0">
                <a:solidFill>
                  <a:srgbClr val="FF0000"/>
                </a:solidFill>
                <a:ea typeface="맑은 고딕"/>
              </a:rPr>
              <a:t>마음</a:t>
            </a:r>
            <a:r>
              <a:rPr lang="ko-KR" altLang="en-US" b="0" dirty="0">
                <a:ea typeface="맑은 고딕"/>
              </a:rPr>
              <a:t>으로 문제를 해결한다</a:t>
            </a:r>
            <a:r>
              <a:rPr lang="en-US" altLang="ko-KR" b="0" dirty="0">
                <a:ea typeface="맑은 고딕"/>
              </a:rPr>
              <a:t>. (</a:t>
            </a:r>
            <a:r>
              <a:rPr lang="en-US" altLang="ko-KR" b="0" dirty="0" err="1">
                <a:ea typeface="맑은 고딕"/>
              </a:rPr>
              <a:t>따뜻한</a:t>
            </a:r>
            <a:r>
              <a:rPr lang="en-US" altLang="ko-KR" b="0" dirty="0">
                <a:ea typeface="맑은 고딕"/>
              </a:rPr>
              <a:t> </a:t>
            </a:r>
            <a:r>
              <a:rPr lang="en-US" altLang="ko-KR" b="0" dirty="0" err="1">
                <a:ea typeface="맑은 고딕"/>
              </a:rPr>
              <a:t>인간성의</a:t>
            </a:r>
            <a:r>
              <a:rPr lang="en-US" altLang="ko-KR" b="0" dirty="0">
                <a:ea typeface="맑은 고딕"/>
              </a:rPr>
              <a:t> </a:t>
            </a:r>
            <a:r>
              <a:rPr lang="en-US" altLang="ko-KR" b="0" dirty="0" err="1">
                <a:ea typeface="맑은 고딕"/>
              </a:rPr>
              <a:t>느낌</a:t>
            </a:r>
            <a:r>
              <a:rPr lang="en-US" altLang="ko-KR" b="0" dirty="0">
                <a:ea typeface="맑은 고딕"/>
              </a:rPr>
              <a:t>)  </a:t>
            </a:r>
          </a:p>
        </p:txBody>
      </p:sp>
    </p:spTree>
    <p:extLst>
      <p:ext uri="{BB962C8B-B14F-4D97-AF65-F5344CB8AC3E}">
        <p14:creationId xmlns:p14="http://schemas.microsoft.com/office/powerpoint/2010/main" val="350050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8C04D-EFBF-ACC8-013C-B325299D4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956271-827E-E5D8-F712-45670E3171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3902"/>
              </p:ext>
            </p:extLst>
          </p:nvPr>
        </p:nvGraphicFramePr>
        <p:xfrm>
          <a:off x="333548" y="1636934"/>
          <a:ext cx="11674765" cy="5189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07205">
                  <a:extLst>
                    <a:ext uri="{9D8B030D-6E8A-4147-A177-3AD203B41FA5}">
                      <a16:colId xmlns:a16="http://schemas.microsoft.com/office/drawing/2014/main" val="2483858452"/>
                    </a:ext>
                  </a:extLst>
                </a:gridCol>
                <a:gridCol w="3807205">
                  <a:extLst>
                    <a:ext uri="{9D8B030D-6E8A-4147-A177-3AD203B41FA5}">
                      <a16:colId xmlns:a16="http://schemas.microsoft.com/office/drawing/2014/main" val="3118297337"/>
                    </a:ext>
                  </a:extLst>
                </a:gridCol>
                <a:gridCol w="4060355">
                  <a:extLst>
                    <a:ext uri="{9D8B030D-6E8A-4147-A177-3AD203B41FA5}">
                      <a16:colId xmlns:a16="http://schemas.microsoft.com/office/drawing/2014/main" val="2053608219"/>
                    </a:ext>
                  </a:extLst>
                </a:gridCol>
              </a:tblGrid>
              <a:tr h="772797"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2400" b="1" err="1">
                          <a:solidFill>
                            <a:schemeClr val="tx1"/>
                          </a:solidFill>
                          <a:latin typeface="+mn-lt"/>
                        </a:rPr>
                        <a:t>회로를</a:t>
                      </a:r>
                      <a:r>
                        <a:rPr lang="en-US" altLang="ko-KR" sz="2400" b="1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2400" b="1" err="1">
                          <a:solidFill>
                            <a:schemeClr val="tx1"/>
                          </a:solidFill>
                          <a:latin typeface="+mn-lt"/>
                        </a:rPr>
                        <a:t>구상하고</a:t>
                      </a:r>
                      <a:endParaRPr lang="ko-KR" altLang="en-US" sz="2400" b="1" err="1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ko-KR" sz="24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공정으로</a:t>
                      </a:r>
                      <a:r>
                        <a:rPr lang="en-US" altLang="ko-KR" sz="2400" b="1" dirty="0">
                          <a:solidFill>
                            <a:schemeClr val="tx1"/>
                          </a:solidFill>
                          <a:latin typeface="+mn-lt"/>
                        </a:rPr>
                        <a:t> </a:t>
                      </a:r>
                      <a:r>
                        <a:rPr lang="en-US" altLang="ko-KR" sz="2400" b="1" dirty="0" err="1">
                          <a:solidFill>
                            <a:schemeClr val="tx1"/>
                          </a:solidFill>
                          <a:latin typeface="+mn-lt"/>
                        </a:rPr>
                        <a:t>구현하고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</a:rPr>
                        <a:t>최대한 많이 쌓는다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7212021"/>
                  </a:ext>
                </a:extLst>
              </a:tr>
              <a:tr h="441654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5309902"/>
                  </a:ext>
                </a:extLst>
              </a:tr>
            </a:tbl>
          </a:graphicData>
        </a:graphic>
      </p:graphicFrame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347BB6F-F4A9-5108-B029-86C0AE5545DB}"/>
              </a:ext>
            </a:extLst>
          </p:cNvPr>
          <p:cNvCxnSpPr>
            <a:cxnSpLocks/>
          </p:cNvCxnSpPr>
          <p:nvPr/>
        </p:nvCxnSpPr>
        <p:spPr>
          <a:xfrm>
            <a:off x="4209140" y="1640111"/>
            <a:ext cx="0" cy="5040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F62ABCF-2877-9BE9-5E96-5D0BDCF13ADA}"/>
              </a:ext>
            </a:extLst>
          </p:cNvPr>
          <p:cNvCxnSpPr>
            <a:cxnSpLocks/>
          </p:cNvCxnSpPr>
          <p:nvPr/>
        </p:nvCxnSpPr>
        <p:spPr>
          <a:xfrm>
            <a:off x="8019145" y="1640110"/>
            <a:ext cx="0" cy="50400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668EC7E-6C8D-19C7-46A6-E82FC9EED227}"/>
              </a:ext>
            </a:extLst>
          </p:cNvPr>
          <p:cNvGrpSpPr/>
          <p:nvPr/>
        </p:nvGrpSpPr>
        <p:grpSpPr>
          <a:xfrm>
            <a:off x="1074058" y="2615596"/>
            <a:ext cx="2423885" cy="2776520"/>
            <a:chOff x="1074058" y="2664234"/>
            <a:chExt cx="2423885" cy="2776520"/>
          </a:xfrm>
        </p:grpSpPr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A445CD4A-B6E7-0A72-2DF3-19DA0EE6F26A}"/>
                </a:ext>
              </a:extLst>
            </p:cNvPr>
            <p:cNvCxnSpPr/>
            <p:nvPr/>
          </p:nvCxnSpPr>
          <p:spPr>
            <a:xfrm>
              <a:off x="1074058" y="3075714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1AF75344-3AA7-1056-3B55-691F5BF59896}"/>
                </a:ext>
              </a:extLst>
            </p:cNvPr>
            <p:cNvCxnSpPr/>
            <p:nvPr/>
          </p:nvCxnSpPr>
          <p:spPr>
            <a:xfrm>
              <a:off x="1074058" y="3837714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573726C0-8E95-E0F5-79AB-830192B78F88}"/>
                </a:ext>
              </a:extLst>
            </p:cNvPr>
            <p:cNvCxnSpPr/>
            <p:nvPr/>
          </p:nvCxnSpPr>
          <p:spPr>
            <a:xfrm>
              <a:off x="1074058" y="4715828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55BF7674-A62B-5F43-FCDC-F89855430CD9}"/>
                </a:ext>
              </a:extLst>
            </p:cNvPr>
            <p:cNvGrpSpPr/>
            <p:nvPr/>
          </p:nvGrpSpPr>
          <p:grpSpPr>
            <a:xfrm>
              <a:off x="1419195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31" name="직선 연결선 30">
                <a:extLst>
                  <a:ext uri="{FF2B5EF4-FFF2-40B4-BE49-F238E27FC236}">
                    <a16:creationId xmlns:a16="http://schemas.microsoft.com/office/drawing/2014/main" id="{B3D6882D-E05D-2E30-5BA9-0C4CBA6FBB5B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541FDD3B-D5EC-385D-F6BB-EEE07DC1CF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60195462-5E8D-DCFF-41EB-D190E0AF21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5D32CCAA-16F1-0571-23EB-44E9324AB0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직선 연결선 37">
                <a:extLst>
                  <a:ext uri="{FF2B5EF4-FFF2-40B4-BE49-F238E27FC236}">
                    <a16:creationId xmlns:a16="http://schemas.microsoft.com/office/drawing/2014/main" id="{AFA30479-E84A-E66D-29B8-C1C87CDD2C01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직선 연결선 38">
                <a:extLst>
                  <a:ext uri="{FF2B5EF4-FFF2-40B4-BE49-F238E27FC236}">
                    <a16:creationId xmlns:a16="http://schemas.microsoft.com/office/drawing/2014/main" id="{7F596DF3-1480-0D7D-9CC7-0D233E083244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159E5663-2E6A-FEC0-FEDB-28519D629D38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897B5A8E-3DD2-FF7A-0BCF-2404A12CE5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E7BD5519-F1F0-FC28-D42E-36EE59B5E59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F5E00410-AC99-CD1D-A9C9-10E58909918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B31C49DE-5D31-2808-A72C-42FEDEA76C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A9B6D693-4F32-FB98-ACD6-B28F574ACC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 50">
                <a:extLst>
                  <a:ext uri="{FF2B5EF4-FFF2-40B4-BE49-F238E27FC236}">
                    <a16:creationId xmlns:a16="http://schemas.microsoft.com/office/drawing/2014/main" id="{92899AD0-B015-22A6-2E4B-AA0754A2A6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B387836E-6BFD-3CDF-14CF-053803C35187}"/>
                </a:ext>
              </a:extLst>
            </p:cNvPr>
            <p:cNvGrpSpPr/>
            <p:nvPr/>
          </p:nvGrpSpPr>
          <p:grpSpPr>
            <a:xfrm>
              <a:off x="2267013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3F970C84-4C43-486B-623A-CE2B4635B232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0B6AB6F8-8F07-AD46-8D8A-7B9434BA54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 57">
                <a:extLst>
                  <a:ext uri="{FF2B5EF4-FFF2-40B4-BE49-F238E27FC236}">
                    <a16:creationId xmlns:a16="http://schemas.microsoft.com/office/drawing/2014/main" id="{1F9A4A46-9115-C032-8C42-7D22628D92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 58">
                <a:extLst>
                  <a:ext uri="{FF2B5EF4-FFF2-40B4-BE49-F238E27FC236}">
                    <a16:creationId xmlns:a16="http://schemas.microsoft.com/office/drawing/2014/main" id="{CAFF15E4-7E39-5368-9D1D-1B553DDC88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연결선 59">
                <a:extLst>
                  <a:ext uri="{FF2B5EF4-FFF2-40B4-BE49-F238E27FC236}">
                    <a16:creationId xmlns:a16="http://schemas.microsoft.com/office/drawing/2014/main" id="{CBDF0FD3-A6B7-55EF-7675-1C1F0BACA2EB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 60">
                <a:extLst>
                  <a:ext uri="{FF2B5EF4-FFF2-40B4-BE49-F238E27FC236}">
                    <a16:creationId xmlns:a16="http://schemas.microsoft.com/office/drawing/2014/main" id="{6EAF6057-AF6E-66C0-2517-4966F68E13DD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 61">
                <a:extLst>
                  <a:ext uri="{FF2B5EF4-FFF2-40B4-BE49-F238E27FC236}">
                    <a16:creationId xmlns:a16="http://schemas.microsoft.com/office/drawing/2014/main" id="{DBA2678E-6012-3897-6F40-541D0F15C88A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 62">
                <a:extLst>
                  <a:ext uri="{FF2B5EF4-FFF2-40B4-BE49-F238E27FC236}">
                    <a16:creationId xmlns:a16="http://schemas.microsoft.com/office/drawing/2014/main" id="{68F0F842-887C-AB8D-1CB3-5D812B010E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 63">
                <a:extLst>
                  <a:ext uri="{FF2B5EF4-FFF2-40B4-BE49-F238E27FC236}">
                    <a16:creationId xmlns:a16="http://schemas.microsoft.com/office/drawing/2014/main" id="{2751C52E-1DD6-BD3B-CC38-5C034AD14C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직선 연결선 64">
                <a:extLst>
                  <a:ext uri="{FF2B5EF4-FFF2-40B4-BE49-F238E27FC236}">
                    <a16:creationId xmlns:a16="http://schemas.microsoft.com/office/drawing/2014/main" id="{0B33093C-1E5D-5926-826E-9660FA8E71B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직선 연결선 65">
                <a:extLst>
                  <a:ext uri="{FF2B5EF4-FFF2-40B4-BE49-F238E27FC236}">
                    <a16:creationId xmlns:a16="http://schemas.microsoft.com/office/drawing/2014/main" id="{488314EC-9439-E257-4A08-2060BCB8C2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직선 연결선 66">
                <a:extLst>
                  <a:ext uri="{FF2B5EF4-FFF2-40B4-BE49-F238E27FC236}">
                    <a16:creationId xmlns:a16="http://schemas.microsoft.com/office/drawing/2014/main" id="{3B065511-4AD2-FD98-4A18-6A70C549D8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직선 연결선 67">
                <a:extLst>
                  <a:ext uri="{FF2B5EF4-FFF2-40B4-BE49-F238E27FC236}">
                    <a16:creationId xmlns:a16="http://schemas.microsoft.com/office/drawing/2014/main" id="{47696FF0-8EE9-6C2A-8D87-630872D3C04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039B8710-268F-436A-3D60-00288F17634E}"/>
                </a:ext>
              </a:extLst>
            </p:cNvPr>
            <p:cNvGrpSpPr/>
            <p:nvPr/>
          </p:nvGrpSpPr>
          <p:grpSpPr>
            <a:xfrm>
              <a:off x="3137449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70" name="직선 연결선 69">
                <a:extLst>
                  <a:ext uri="{FF2B5EF4-FFF2-40B4-BE49-F238E27FC236}">
                    <a16:creationId xmlns:a16="http://schemas.microsoft.com/office/drawing/2014/main" id="{9F17F426-8A1C-1771-447E-206D091E5CB3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직선 연결선 70">
                <a:extLst>
                  <a:ext uri="{FF2B5EF4-FFF2-40B4-BE49-F238E27FC236}">
                    <a16:creationId xmlns:a16="http://schemas.microsoft.com/office/drawing/2014/main" id="{BBA2E232-C1E4-03B1-AE01-4FD712EE81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id="{DA0C0F21-FD03-43A0-7EE4-69E675A4CC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직선 연결선 72">
                <a:extLst>
                  <a:ext uri="{FF2B5EF4-FFF2-40B4-BE49-F238E27FC236}">
                    <a16:creationId xmlns:a16="http://schemas.microsoft.com/office/drawing/2014/main" id="{3203F673-BB36-1C66-9DF7-B50E5EC49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id="{15EF2F0D-C61B-19A0-508A-39FD83363E14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직선 연결선 74">
                <a:extLst>
                  <a:ext uri="{FF2B5EF4-FFF2-40B4-BE49-F238E27FC236}">
                    <a16:creationId xmlns:a16="http://schemas.microsoft.com/office/drawing/2014/main" id="{9A6F7852-1CEE-E516-1344-5F729D20FC3F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id="{5307D01B-BFED-4B7B-D5C3-E54682930D6C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BEFE7FE2-0A67-EC20-290E-ECBA842B1B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484344DB-B9FE-5ABF-F367-4C69617298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6E2F7387-F530-2B00-2C24-6FE4133CEA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84C589CC-9815-C66A-D5A2-FB63085C42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8D17ED21-D276-BFB3-4A17-02CF18FE886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직선 연결선 81">
                <a:extLst>
                  <a:ext uri="{FF2B5EF4-FFF2-40B4-BE49-F238E27FC236}">
                    <a16:creationId xmlns:a16="http://schemas.microsoft.com/office/drawing/2014/main" id="{AB138616-2065-9163-1D72-F2149CE944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81E3F19E-A517-ED10-677C-F5DE17E742BE}"/>
                </a:ext>
              </a:extLst>
            </p:cNvPr>
            <p:cNvCxnSpPr>
              <a:cxnSpLocks/>
            </p:cNvCxnSpPr>
            <p:nvPr/>
          </p:nvCxnSpPr>
          <p:spPr>
            <a:xfrm>
              <a:off x="1434012" y="4274170"/>
              <a:ext cx="27051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 86">
              <a:extLst>
                <a:ext uri="{FF2B5EF4-FFF2-40B4-BE49-F238E27FC236}">
                  <a16:creationId xmlns:a16="http://schemas.microsoft.com/office/drawing/2014/main" id="{A00A6F21-988A-BE49-E8DA-F1A19393C25F}"/>
                </a:ext>
              </a:extLst>
            </p:cNvPr>
            <p:cNvCxnSpPr>
              <a:cxnSpLocks/>
            </p:cNvCxnSpPr>
            <p:nvPr/>
          </p:nvCxnSpPr>
          <p:spPr>
            <a:xfrm>
              <a:off x="1956829" y="4267820"/>
              <a:ext cx="147743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3D6E07FE-B06E-7993-96FA-A822C95D9FBA}"/>
                </a:ext>
              </a:extLst>
            </p:cNvPr>
            <p:cNvCxnSpPr>
              <a:cxnSpLocks/>
            </p:cNvCxnSpPr>
            <p:nvPr/>
          </p:nvCxnSpPr>
          <p:spPr>
            <a:xfrm>
              <a:off x="1704522" y="4179343"/>
              <a:ext cx="252307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1" name="직선 연결선 90">
              <a:extLst>
                <a:ext uri="{FF2B5EF4-FFF2-40B4-BE49-F238E27FC236}">
                  <a16:creationId xmlns:a16="http://schemas.microsoft.com/office/drawing/2014/main" id="{A3B07482-EAEE-8FAE-A1E7-5CE92479BBBD}"/>
                </a:ext>
              </a:extLst>
            </p:cNvPr>
            <p:cNvCxnSpPr>
              <a:cxnSpLocks/>
            </p:cNvCxnSpPr>
            <p:nvPr/>
          </p:nvCxnSpPr>
          <p:spPr>
            <a:xfrm>
              <a:off x="1704522" y="4179343"/>
              <a:ext cx="0" cy="94827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4" name="직선 연결선 93">
              <a:extLst>
                <a:ext uri="{FF2B5EF4-FFF2-40B4-BE49-F238E27FC236}">
                  <a16:creationId xmlns:a16="http://schemas.microsoft.com/office/drawing/2014/main" id="{25A80A3F-7F44-3606-24A3-A3BE8E2FBBE7}"/>
                </a:ext>
              </a:extLst>
            </p:cNvPr>
            <p:cNvCxnSpPr>
              <a:cxnSpLocks/>
            </p:cNvCxnSpPr>
            <p:nvPr/>
          </p:nvCxnSpPr>
          <p:spPr>
            <a:xfrm>
              <a:off x="1956829" y="4181035"/>
              <a:ext cx="0" cy="94827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D1308A60-C174-9460-93A2-9AFCF00202D9}"/>
                </a:ext>
              </a:extLst>
            </p:cNvPr>
            <p:cNvGrpSpPr/>
            <p:nvPr/>
          </p:nvGrpSpPr>
          <p:grpSpPr>
            <a:xfrm>
              <a:off x="1975137" y="4267820"/>
              <a:ext cx="252307" cy="248708"/>
              <a:chOff x="2105765" y="3332056"/>
              <a:chExt cx="252307" cy="248708"/>
            </a:xfrm>
          </p:grpSpPr>
          <p:cxnSp>
            <p:nvCxnSpPr>
              <p:cNvPr id="95" name="직선 연결선 94">
                <a:extLst>
                  <a:ext uri="{FF2B5EF4-FFF2-40B4-BE49-F238E27FC236}">
                    <a16:creationId xmlns:a16="http://schemas.microsoft.com/office/drawing/2014/main" id="{13A7F320-B184-0647-21AD-18179BC22D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19" y="3332056"/>
                <a:ext cx="0" cy="9482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6" name="직선 연결선 95">
                <a:extLst>
                  <a:ext uri="{FF2B5EF4-FFF2-40B4-BE49-F238E27FC236}">
                    <a16:creationId xmlns:a16="http://schemas.microsoft.com/office/drawing/2014/main" id="{AC07B8F7-9F0E-1157-C90F-8B57C67405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5765" y="3425612"/>
                <a:ext cx="252307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7" name="직선 연결선 96">
                <a:extLst>
                  <a:ext uri="{FF2B5EF4-FFF2-40B4-BE49-F238E27FC236}">
                    <a16:creationId xmlns:a16="http://schemas.microsoft.com/office/drawing/2014/main" id="{24A5932B-4202-625D-F862-C6CD6478C9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5765" y="3485937"/>
                <a:ext cx="252307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8" name="직선 연결선 97">
                <a:extLst>
                  <a:ext uri="{FF2B5EF4-FFF2-40B4-BE49-F238E27FC236}">
                    <a16:creationId xmlns:a16="http://schemas.microsoft.com/office/drawing/2014/main" id="{8A1DFD2B-E1E0-7B54-0E9D-A6AA386B12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18" y="3485937"/>
                <a:ext cx="0" cy="9482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101" name="직선 연결선 100">
              <a:extLst>
                <a:ext uri="{FF2B5EF4-FFF2-40B4-BE49-F238E27FC236}">
                  <a16:creationId xmlns:a16="http://schemas.microsoft.com/office/drawing/2014/main" id="{17EFA6D5-F47F-E69B-4F9A-19F293862D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0675" y="3837714"/>
              <a:ext cx="0" cy="292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52EEF798-D335-7AE2-3CBD-6EC53A6B76DF}"/>
                </a:ext>
              </a:extLst>
            </p:cNvPr>
            <p:cNvCxnSpPr/>
            <p:nvPr/>
          </p:nvCxnSpPr>
          <p:spPr>
            <a:xfrm>
              <a:off x="1704522" y="4129814"/>
              <a:ext cx="25230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D4BA5D41-1F57-D27D-0C69-08597BE69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837" y="2649184"/>
            <a:ext cx="2686188" cy="2571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306465-5C08-21FC-3074-5F74F60AA60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517" b="169"/>
          <a:stretch/>
        </p:blipFill>
        <p:spPr>
          <a:xfrm>
            <a:off x="8317895" y="2526560"/>
            <a:ext cx="3326082" cy="2860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B9BBEF-F43E-C8DA-4135-6457F75C867F}"/>
              </a:ext>
            </a:extLst>
          </p:cNvPr>
          <p:cNvSpPr/>
          <p:nvPr/>
        </p:nvSpPr>
        <p:spPr>
          <a:xfrm>
            <a:off x="5389418" y="4596915"/>
            <a:ext cx="639152" cy="494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E98615-C70E-44E8-7F5A-41498F49F849}"/>
              </a:ext>
            </a:extLst>
          </p:cNvPr>
          <p:cNvSpPr/>
          <p:nvPr/>
        </p:nvSpPr>
        <p:spPr>
          <a:xfrm>
            <a:off x="8524266" y="3571919"/>
            <a:ext cx="639152" cy="4944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0DDED79D-147A-1898-8198-8E4572D5A6DB}"/>
              </a:ext>
            </a:extLst>
          </p:cNvPr>
          <p:cNvCxnSpPr>
            <a:cxnSpLocks/>
          </p:cNvCxnSpPr>
          <p:nvPr/>
        </p:nvCxnSpPr>
        <p:spPr>
          <a:xfrm flipH="1" flipV="1">
            <a:off x="3669889" y="2514452"/>
            <a:ext cx="1675304" cy="20824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90B71B-E77C-9702-69BB-BB91D5E5B16B}"/>
              </a:ext>
            </a:extLst>
          </p:cNvPr>
          <p:cNvCxnSpPr>
            <a:cxnSpLocks/>
          </p:cNvCxnSpPr>
          <p:nvPr/>
        </p:nvCxnSpPr>
        <p:spPr>
          <a:xfrm flipH="1">
            <a:off x="3657600" y="5077912"/>
            <a:ext cx="1731818" cy="3142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37F9250-F9A6-B5C2-BA41-34BA65D468B8}"/>
              </a:ext>
            </a:extLst>
          </p:cNvPr>
          <p:cNvCxnSpPr>
            <a:cxnSpLocks/>
          </p:cNvCxnSpPr>
          <p:nvPr/>
        </p:nvCxnSpPr>
        <p:spPr>
          <a:xfrm flipH="1">
            <a:off x="7514025" y="4066402"/>
            <a:ext cx="997952" cy="11504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CBCE3E9-7C5A-E304-854D-4365CDC81B08}"/>
              </a:ext>
            </a:extLst>
          </p:cNvPr>
          <p:cNvCxnSpPr>
            <a:cxnSpLocks/>
          </p:cNvCxnSpPr>
          <p:nvPr/>
        </p:nvCxnSpPr>
        <p:spPr>
          <a:xfrm flipH="1" flipV="1">
            <a:off x="7514025" y="2649184"/>
            <a:ext cx="1010533" cy="92962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B12C19E7-2B1A-0123-EBF5-CB94967D4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249" y="3589533"/>
            <a:ext cx="498062" cy="476868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BB21C228-9D51-8D9B-471F-4785F291FD68}"/>
              </a:ext>
            </a:extLst>
          </p:cNvPr>
          <p:cNvGrpSpPr/>
          <p:nvPr/>
        </p:nvGrpSpPr>
        <p:grpSpPr>
          <a:xfrm>
            <a:off x="5514166" y="4596915"/>
            <a:ext cx="458892" cy="525653"/>
            <a:chOff x="1074058" y="2664234"/>
            <a:chExt cx="2423885" cy="2776520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91B3CBD7-3CB2-54C8-FF9A-8A3991757E18}"/>
                </a:ext>
              </a:extLst>
            </p:cNvPr>
            <p:cNvCxnSpPr/>
            <p:nvPr/>
          </p:nvCxnSpPr>
          <p:spPr>
            <a:xfrm>
              <a:off x="1074058" y="3075714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F67005F7-24D7-2224-C55C-E3C9E708B43B}"/>
                </a:ext>
              </a:extLst>
            </p:cNvPr>
            <p:cNvCxnSpPr/>
            <p:nvPr/>
          </p:nvCxnSpPr>
          <p:spPr>
            <a:xfrm>
              <a:off x="1074058" y="3837714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EC5772CB-EAC4-4A5B-5AE6-1DF9B0C82143}"/>
                </a:ext>
              </a:extLst>
            </p:cNvPr>
            <p:cNvCxnSpPr/>
            <p:nvPr/>
          </p:nvCxnSpPr>
          <p:spPr>
            <a:xfrm>
              <a:off x="1074058" y="4715828"/>
              <a:ext cx="242388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8AF82D12-B951-5CBF-D621-7135C7E05C5B}"/>
                </a:ext>
              </a:extLst>
            </p:cNvPr>
            <p:cNvGrpSpPr/>
            <p:nvPr/>
          </p:nvGrpSpPr>
          <p:grpSpPr>
            <a:xfrm>
              <a:off x="1419195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127" name="직선 연결선 126">
                <a:extLst>
                  <a:ext uri="{FF2B5EF4-FFF2-40B4-BE49-F238E27FC236}">
                    <a16:creationId xmlns:a16="http://schemas.microsoft.com/office/drawing/2014/main" id="{FEB864F6-009C-FB3D-F5EE-64F030E764DA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직선 연결선 127">
                <a:extLst>
                  <a:ext uri="{FF2B5EF4-FFF2-40B4-BE49-F238E27FC236}">
                    <a16:creationId xmlns:a16="http://schemas.microsoft.com/office/drawing/2014/main" id="{C4BBC8B7-C4F7-751F-5145-53FE1D264A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직선 연결선 128">
                <a:extLst>
                  <a:ext uri="{FF2B5EF4-FFF2-40B4-BE49-F238E27FC236}">
                    <a16:creationId xmlns:a16="http://schemas.microsoft.com/office/drawing/2014/main" id="{326B72A2-7A1B-3F3A-6947-CC640E10D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직선 연결선 129">
                <a:extLst>
                  <a:ext uri="{FF2B5EF4-FFF2-40B4-BE49-F238E27FC236}">
                    <a16:creationId xmlns:a16="http://schemas.microsoft.com/office/drawing/2014/main" id="{25E0D2CD-8C46-F142-54CB-E25806B98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직선 연결선 130">
                <a:extLst>
                  <a:ext uri="{FF2B5EF4-FFF2-40B4-BE49-F238E27FC236}">
                    <a16:creationId xmlns:a16="http://schemas.microsoft.com/office/drawing/2014/main" id="{88C34F9D-80F1-F520-8F08-7E95F55E10C6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직선 연결선 131">
                <a:extLst>
                  <a:ext uri="{FF2B5EF4-FFF2-40B4-BE49-F238E27FC236}">
                    <a16:creationId xmlns:a16="http://schemas.microsoft.com/office/drawing/2014/main" id="{7A0C75AD-9E79-32C9-2601-3EEE179B0BC2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직선 연결선 132">
                <a:extLst>
                  <a:ext uri="{FF2B5EF4-FFF2-40B4-BE49-F238E27FC236}">
                    <a16:creationId xmlns:a16="http://schemas.microsoft.com/office/drawing/2014/main" id="{BAAD414C-F9B4-C186-07C5-EC0B850D64A3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34" name="직선 연결선 133">
                <a:extLst>
                  <a:ext uri="{FF2B5EF4-FFF2-40B4-BE49-F238E27FC236}">
                    <a16:creationId xmlns:a16="http://schemas.microsoft.com/office/drawing/2014/main" id="{427E2333-9E35-95E6-4EB0-7FBA5C7D6D6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직선 연결선 134">
                <a:extLst>
                  <a:ext uri="{FF2B5EF4-FFF2-40B4-BE49-F238E27FC236}">
                    <a16:creationId xmlns:a16="http://schemas.microsoft.com/office/drawing/2014/main" id="{B078781D-702F-30F4-7117-3290FBE79F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직선 연결선 135">
                <a:extLst>
                  <a:ext uri="{FF2B5EF4-FFF2-40B4-BE49-F238E27FC236}">
                    <a16:creationId xmlns:a16="http://schemas.microsoft.com/office/drawing/2014/main" id="{8231E4F9-EB8C-20E0-561C-405AF3BAD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직선 연결선 136">
                <a:extLst>
                  <a:ext uri="{FF2B5EF4-FFF2-40B4-BE49-F238E27FC236}">
                    <a16:creationId xmlns:a16="http://schemas.microsoft.com/office/drawing/2014/main" id="{E00ADD07-F95F-6A8D-C1A2-94AFDB7EBA5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직선 연결선 137">
                <a:extLst>
                  <a:ext uri="{FF2B5EF4-FFF2-40B4-BE49-F238E27FC236}">
                    <a16:creationId xmlns:a16="http://schemas.microsoft.com/office/drawing/2014/main" id="{CB559FD9-08FF-BBCA-EC33-51F1868FED9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직선 연결선 138">
                <a:extLst>
                  <a:ext uri="{FF2B5EF4-FFF2-40B4-BE49-F238E27FC236}">
                    <a16:creationId xmlns:a16="http://schemas.microsoft.com/office/drawing/2014/main" id="{15690651-7B95-9BB1-8258-DE0566C50A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B863AB0A-30D1-AD27-A575-893DD1104C7E}"/>
                </a:ext>
              </a:extLst>
            </p:cNvPr>
            <p:cNvGrpSpPr/>
            <p:nvPr/>
          </p:nvGrpSpPr>
          <p:grpSpPr>
            <a:xfrm>
              <a:off x="2267013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114" name="직선 연결선 113">
                <a:extLst>
                  <a:ext uri="{FF2B5EF4-FFF2-40B4-BE49-F238E27FC236}">
                    <a16:creationId xmlns:a16="http://schemas.microsoft.com/office/drawing/2014/main" id="{8B52A471-88B6-D7E4-5CFE-6CC5620D460B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직선 연결선 114">
                <a:extLst>
                  <a:ext uri="{FF2B5EF4-FFF2-40B4-BE49-F238E27FC236}">
                    <a16:creationId xmlns:a16="http://schemas.microsoft.com/office/drawing/2014/main" id="{F2B4DE22-A457-EF93-2D47-050B01AE80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직선 연결선 115">
                <a:extLst>
                  <a:ext uri="{FF2B5EF4-FFF2-40B4-BE49-F238E27FC236}">
                    <a16:creationId xmlns:a16="http://schemas.microsoft.com/office/drawing/2014/main" id="{693B7853-3F30-8F2F-6420-BD8F66E33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직선 연결선 116">
                <a:extLst>
                  <a:ext uri="{FF2B5EF4-FFF2-40B4-BE49-F238E27FC236}">
                    <a16:creationId xmlns:a16="http://schemas.microsoft.com/office/drawing/2014/main" id="{BCA33484-298C-3374-04F9-766B2007E2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직선 연결선 117">
                <a:extLst>
                  <a:ext uri="{FF2B5EF4-FFF2-40B4-BE49-F238E27FC236}">
                    <a16:creationId xmlns:a16="http://schemas.microsoft.com/office/drawing/2014/main" id="{6D2B263F-BB31-6A7A-2C11-27A8CF9E133C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직선 연결선 118">
                <a:extLst>
                  <a:ext uri="{FF2B5EF4-FFF2-40B4-BE49-F238E27FC236}">
                    <a16:creationId xmlns:a16="http://schemas.microsoft.com/office/drawing/2014/main" id="{4911F96F-6B8C-16AC-888D-4693C1FF201A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직선 연결선 119">
                <a:extLst>
                  <a:ext uri="{FF2B5EF4-FFF2-40B4-BE49-F238E27FC236}">
                    <a16:creationId xmlns:a16="http://schemas.microsoft.com/office/drawing/2014/main" id="{7958E2FD-2567-7038-3CB6-E23E047A9E77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21" name="직선 연결선 120">
                <a:extLst>
                  <a:ext uri="{FF2B5EF4-FFF2-40B4-BE49-F238E27FC236}">
                    <a16:creationId xmlns:a16="http://schemas.microsoft.com/office/drawing/2014/main" id="{B150CFC2-8572-9C3B-3FD5-24D2476084F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직선 연결선 121">
                <a:extLst>
                  <a:ext uri="{FF2B5EF4-FFF2-40B4-BE49-F238E27FC236}">
                    <a16:creationId xmlns:a16="http://schemas.microsoft.com/office/drawing/2014/main" id="{571543AA-5418-786B-1560-BFC5C10F1D4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직선 연결선 122">
                <a:extLst>
                  <a:ext uri="{FF2B5EF4-FFF2-40B4-BE49-F238E27FC236}">
                    <a16:creationId xmlns:a16="http://schemas.microsoft.com/office/drawing/2014/main" id="{8DD2FFF5-9EF1-6012-CFDF-BAF5F1F9FE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직선 연결선 123">
                <a:extLst>
                  <a:ext uri="{FF2B5EF4-FFF2-40B4-BE49-F238E27FC236}">
                    <a16:creationId xmlns:a16="http://schemas.microsoft.com/office/drawing/2014/main" id="{4B6D6640-2EBC-453E-A4BC-E64A63787BE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직선 연결선 124">
                <a:extLst>
                  <a:ext uri="{FF2B5EF4-FFF2-40B4-BE49-F238E27FC236}">
                    <a16:creationId xmlns:a16="http://schemas.microsoft.com/office/drawing/2014/main" id="{58D00299-07EC-40F7-AB76-F1EC67EDF6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직선 연결선 125">
                <a:extLst>
                  <a:ext uri="{FF2B5EF4-FFF2-40B4-BE49-F238E27FC236}">
                    <a16:creationId xmlns:a16="http://schemas.microsoft.com/office/drawing/2014/main" id="{A171F127-81C2-5EBB-9F97-EA1CBDA04C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91CED8AC-93A7-0FBC-613E-06539DF5BBD2}"/>
                </a:ext>
              </a:extLst>
            </p:cNvPr>
            <p:cNvGrpSpPr/>
            <p:nvPr/>
          </p:nvGrpSpPr>
          <p:grpSpPr>
            <a:xfrm>
              <a:off x="3137449" y="2664234"/>
              <a:ext cx="115994" cy="2776520"/>
              <a:chOff x="1549823" y="1722120"/>
              <a:chExt cx="115994" cy="2776520"/>
            </a:xfrm>
          </p:grpSpPr>
          <p:cxnSp>
            <p:nvCxnSpPr>
              <p:cNvPr id="93" name="직선 연결선 92">
                <a:extLst>
                  <a:ext uri="{FF2B5EF4-FFF2-40B4-BE49-F238E27FC236}">
                    <a16:creationId xmlns:a16="http://schemas.microsoft.com/office/drawing/2014/main" id="{F9C9D65B-DAAC-2206-2722-56BAF9507A6F}"/>
                  </a:ext>
                </a:extLst>
              </p:cNvPr>
              <p:cNvCxnSpPr/>
              <p:nvPr/>
            </p:nvCxnSpPr>
            <p:spPr>
              <a:xfrm>
                <a:off x="1564640" y="1722120"/>
                <a:ext cx="0" cy="3556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직선 연결선 99">
                <a:extLst>
                  <a:ext uri="{FF2B5EF4-FFF2-40B4-BE49-F238E27FC236}">
                    <a16:creationId xmlns:a16="http://schemas.microsoft.com/office/drawing/2014/main" id="{B8F48351-A56C-90C9-FFB1-F15E9BC474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209801"/>
                <a:ext cx="0" cy="5934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직선 연결선 101">
                <a:extLst>
                  <a:ext uri="{FF2B5EF4-FFF2-40B4-BE49-F238E27FC236}">
                    <a16:creationId xmlns:a16="http://schemas.microsoft.com/office/drawing/2014/main" id="{3EAEB4B7-4944-A740-4449-FD5F0FDB3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9720" y="2976880"/>
                <a:ext cx="0" cy="71035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직선 연결선 103">
                <a:extLst>
                  <a:ext uri="{FF2B5EF4-FFF2-40B4-BE49-F238E27FC236}">
                    <a16:creationId xmlns:a16="http://schemas.microsoft.com/office/drawing/2014/main" id="{F20D18E8-BE3F-27B0-9EB9-535D198BEB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64640" y="3850640"/>
                <a:ext cx="0" cy="648000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직선 연결선 104">
                <a:extLst>
                  <a:ext uri="{FF2B5EF4-FFF2-40B4-BE49-F238E27FC236}">
                    <a16:creationId xmlns:a16="http://schemas.microsoft.com/office/drawing/2014/main" id="{82CA7DDB-8A41-47FA-4483-BB267C550147}"/>
                  </a:ext>
                </a:extLst>
              </p:cNvPr>
              <p:cNvCxnSpPr/>
              <p:nvPr/>
            </p:nvCxnSpPr>
            <p:spPr>
              <a:xfrm>
                <a:off x="1651000" y="2069254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직선 연결선 105">
                <a:extLst>
                  <a:ext uri="{FF2B5EF4-FFF2-40B4-BE49-F238E27FC236}">
                    <a16:creationId xmlns:a16="http://schemas.microsoft.com/office/drawing/2014/main" id="{3D34DCA6-4426-263F-0206-C5E9EFA63C61}"/>
                  </a:ext>
                </a:extLst>
              </p:cNvPr>
              <p:cNvCxnSpPr/>
              <p:nvPr/>
            </p:nvCxnSpPr>
            <p:spPr>
              <a:xfrm>
                <a:off x="1651000" y="2827320"/>
                <a:ext cx="0" cy="140547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직선 연결선 106">
                <a:extLst>
                  <a:ext uri="{FF2B5EF4-FFF2-40B4-BE49-F238E27FC236}">
                    <a16:creationId xmlns:a16="http://schemas.microsoft.com/office/drawing/2014/main" id="{06024AA4-2D41-B27C-796D-6FE4362C864C}"/>
                  </a:ext>
                </a:extLst>
              </p:cNvPr>
              <p:cNvCxnSpPr/>
              <p:nvPr/>
            </p:nvCxnSpPr>
            <p:spPr>
              <a:xfrm>
                <a:off x="1665817" y="3703440"/>
                <a:ext cx="0" cy="140547"/>
              </a:xfrm>
              <a:prstGeom prst="line">
                <a:avLst/>
              </a:prstGeom>
              <a:ln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108" name="직선 연결선 107">
                <a:extLst>
                  <a:ext uri="{FF2B5EF4-FFF2-40B4-BE49-F238E27FC236}">
                    <a16:creationId xmlns:a16="http://schemas.microsoft.com/office/drawing/2014/main" id="{1D5103D9-4828-87D6-DAA8-9DA744CC1E6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64640" y="3670300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연결선 108">
                <a:extLst>
                  <a:ext uri="{FF2B5EF4-FFF2-40B4-BE49-F238E27FC236}">
                    <a16:creationId xmlns:a16="http://schemas.microsoft.com/office/drawing/2014/main" id="{D2AAA7C3-9E1E-9920-9C62-FE958DFB1E1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64640" y="3843987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직선 연결선 109">
                <a:extLst>
                  <a:ext uri="{FF2B5EF4-FFF2-40B4-BE49-F238E27FC236}">
                    <a16:creationId xmlns:a16="http://schemas.microsoft.com/office/drawing/2014/main" id="{87E3768D-AA40-0983-A70E-6CBBF72F77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49823" y="2803254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직선 연결선 110">
                <a:extLst>
                  <a:ext uri="{FF2B5EF4-FFF2-40B4-BE49-F238E27FC236}">
                    <a16:creationId xmlns:a16="http://schemas.microsoft.com/office/drawing/2014/main" id="{6DBAFA0F-AB4E-5CC9-E9ED-AF1780891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49823" y="2976941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직선 연결선 111">
                <a:extLst>
                  <a:ext uri="{FF2B5EF4-FFF2-40B4-BE49-F238E27FC236}">
                    <a16:creationId xmlns:a16="http://schemas.microsoft.com/office/drawing/2014/main" id="{E8573A23-5DCF-A8F3-B5F8-E78B06F6948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556174" y="2042978"/>
                <a:ext cx="101177" cy="40216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직선 연결선 112">
                <a:extLst>
                  <a:ext uri="{FF2B5EF4-FFF2-40B4-BE49-F238E27FC236}">
                    <a16:creationId xmlns:a16="http://schemas.microsoft.com/office/drawing/2014/main" id="{4300D445-C2AF-9478-34B7-09BE60B4A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56174" y="2216665"/>
                <a:ext cx="101177" cy="6652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626E157-4A6D-409E-5F3C-71D2B236D70B}"/>
                </a:ext>
              </a:extLst>
            </p:cNvPr>
            <p:cNvCxnSpPr>
              <a:cxnSpLocks/>
            </p:cNvCxnSpPr>
            <p:nvPr/>
          </p:nvCxnSpPr>
          <p:spPr>
            <a:xfrm>
              <a:off x="1434012" y="4274170"/>
              <a:ext cx="270510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864C5C74-4E73-3384-300D-F54DC7DDD8D4}"/>
                </a:ext>
              </a:extLst>
            </p:cNvPr>
            <p:cNvCxnSpPr>
              <a:cxnSpLocks/>
            </p:cNvCxnSpPr>
            <p:nvPr/>
          </p:nvCxnSpPr>
          <p:spPr>
            <a:xfrm>
              <a:off x="1956829" y="4267820"/>
              <a:ext cx="147743" cy="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5E62FEB-4373-2936-B665-3CFF344578C4}"/>
                </a:ext>
              </a:extLst>
            </p:cNvPr>
            <p:cNvCxnSpPr>
              <a:cxnSpLocks/>
            </p:cNvCxnSpPr>
            <p:nvPr/>
          </p:nvCxnSpPr>
          <p:spPr>
            <a:xfrm>
              <a:off x="1704522" y="4179343"/>
              <a:ext cx="252307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FEC9EBC9-A941-B61C-1FE1-994F6005BABB}"/>
                </a:ext>
              </a:extLst>
            </p:cNvPr>
            <p:cNvCxnSpPr>
              <a:cxnSpLocks/>
            </p:cNvCxnSpPr>
            <p:nvPr/>
          </p:nvCxnSpPr>
          <p:spPr>
            <a:xfrm>
              <a:off x="1704522" y="4179343"/>
              <a:ext cx="0" cy="94827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157B453B-18F9-0AD6-E8B3-B4252262D870}"/>
                </a:ext>
              </a:extLst>
            </p:cNvPr>
            <p:cNvCxnSpPr>
              <a:cxnSpLocks/>
            </p:cNvCxnSpPr>
            <p:nvPr/>
          </p:nvCxnSpPr>
          <p:spPr>
            <a:xfrm>
              <a:off x="1956829" y="4181035"/>
              <a:ext cx="0" cy="94827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E5F139D-3DF4-AC8F-856D-DB4310E5A32F}"/>
                </a:ext>
              </a:extLst>
            </p:cNvPr>
            <p:cNvGrpSpPr/>
            <p:nvPr/>
          </p:nvGrpSpPr>
          <p:grpSpPr>
            <a:xfrm>
              <a:off x="1975137" y="4267820"/>
              <a:ext cx="252307" cy="248708"/>
              <a:chOff x="2105765" y="3332056"/>
              <a:chExt cx="252307" cy="248708"/>
            </a:xfrm>
          </p:grpSpPr>
          <p:cxnSp>
            <p:nvCxnSpPr>
              <p:cNvPr id="86" name="직선 연결선 85">
                <a:extLst>
                  <a:ext uri="{FF2B5EF4-FFF2-40B4-BE49-F238E27FC236}">
                    <a16:creationId xmlns:a16="http://schemas.microsoft.com/office/drawing/2014/main" id="{2D3B790B-BA57-FCB8-76D6-B2C8F5307D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19" y="3332056"/>
                <a:ext cx="0" cy="9482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>
                <a:extLst>
                  <a:ext uri="{FF2B5EF4-FFF2-40B4-BE49-F238E27FC236}">
                    <a16:creationId xmlns:a16="http://schemas.microsoft.com/office/drawing/2014/main" id="{A56526BC-D209-6522-1688-F7ECE49155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5765" y="3425612"/>
                <a:ext cx="252307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>
                <a:extLst>
                  <a:ext uri="{FF2B5EF4-FFF2-40B4-BE49-F238E27FC236}">
                    <a16:creationId xmlns:a16="http://schemas.microsoft.com/office/drawing/2014/main" id="{6D941FFC-3BCD-D687-B3C7-36C21F70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5765" y="3485937"/>
                <a:ext cx="252307" cy="0"/>
              </a:xfrm>
              <a:prstGeom prst="line">
                <a:avLst/>
              </a:prstGeom>
              <a:ln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92" name="직선 연결선 91">
                <a:extLst>
                  <a:ext uri="{FF2B5EF4-FFF2-40B4-BE49-F238E27FC236}">
                    <a16:creationId xmlns:a16="http://schemas.microsoft.com/office/drawing/2014/main" id="{967F31CA-B581-7329-51EA-9431A240F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1918" y="3485937"/>
                <a:ext cx="0" cy="9482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83" name="직선 연결선 82">
              <a:extLst>
                <a:ext uri="{FF2B5EF4-FFF2-40B4-BE49-F238E27FC236}">
                  <a16:creationId xmlns:a16="http://schemas.microsoft.com/office/drawing/2014/main" id="{0CDD1880-E1B4-42AE-FA6A-F44CF9DF7DBF}"/>
                </a:ext>
              </a:extLst>
            </p:cNvPr>
            <p:cNvCxnSpPr>
              <a:cxnSpLocks/>
            </p:cNvCxnSpPr>
            <p:nvPr/>
          </p:nvCxnSpPr>
          <p:spPr>
            <a:xfrm>
              <a:off x="1830675" y="3837714"/>
              <a:ext cx="0" cy="292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F138D07B-8D86-F704-6419-41595E1CD283}"/>
                </a:ext>
              </a:extLst>
            </p:cNvPr>
            <p:cNvCxnSpPr/>
            <p:nvPr/>
          </p:nvCxnSpPr>
          <p:spPr>
            <a:xfrm>
              <a:off x="1704522" y="4129814"/>
              <a:ext cx="252307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CCA18719-49BE-6732-72F4-527F9EC00041}"/>
              </a:ext>
            </a:extLst>
          </p:cNvPr>
          <p:cNvSpPr/>
          <p:nvPr/>
        </p:nvSpPr>
        <p:spPr>
          <a:xfrm>
            <a:off x="873296" y="2514452"/>
            <a:ext cx="2784304" cy="2877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22D150C-D76C-C390-B965-CEA1A3B150E4}"/>
              </a:ext>
            </a:extLst>
          </p:cNvPr>
          <p:cNvSpPr txBox="1"/>
          <p:nvPr/>
        </p:nvSpPr>
        <p:spPr>
          <a:xfrm>
            <a:off x="873295" y="5902036"/>
            <a:ext cx="279659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rgbClr val="0000FF"/>
                </a:solidFill>
                <a:ea typeface="맑은 고딕"/>
              </a:rPr>
              <a:t>민감하고</a:t>
            </a:r>
            <a:r>
              <a:rPr lang="en-US" altLang="ko-KR" b="1">
                <a:solidFill>
                  <a:srgbClr val="0000FF"/>
                </a:solidFill>
                <a:ea typeface="맑은 고딕"/>
              </a:rPr>
              <a:t> </a:t>
            </a:r>
            <a:r>
              <a:rPr lang="en-US" altLang="ko-KR" b="1" err="1">
                <a:solidFill>
                  <a:srgbClr val="0000FF"/>
                </a:solidFill>
                <a:ea typeface="맑은 고딕"/>
              </a:rPr>
              <a:t>정확하게</a:t>
            </a:r>
            <a:endParaRPr lang="ko-KR" altLang="en-US" b="1" err="1">
              <a:solidFill>
                <a:srgbClr val="0000FF"/>
              </a:solidFill>
              <a:ea typeface="맑은 고딕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DCC213E-A043-BF3B-C620-939D27FAFB89}"/>
              </a:ext>
            </a:extLst>
          </p:cNvPr>
          <p:cNvSpPr txBox="1"/>
          <p:nvPr/>
        </p:nvSpPr>
        <p:spPr>
          <a:xfrm>
            <a:off x="4310596" y="5772334"/>
            <a:ext cx="35993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rgbClr val="0000FF"/>
                </a:solidFill>
                <a:ea typeface="맑은 고딕"/>
              </a:rPr>
              <a:t>작고 빠르게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1F080DB8-CB15-2B23-43AE-009BE4E1FE63}"/>
              </a:ext>
            </a:extLst>
          </p:cNvPr>
          <p:cNvSpPr txBox="1"/>
          <p:nvPr/>
        </p:nvSpPr>
        <p:spPr>
          <a:xfrm>
            <a:off x="8039222" y="5587076"/>
            <a:ext cx="3950119" cy="3774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000FF"/>
                </a:solidFill>
                <a:ea typeface="맑은 고딕"/>
              </a:rPr>
              <a:t>열은 더 잘 빠져나가게</a:t>
            </a:r>
            <a:endParaRPr lang="en-US" altLang="ko-KR" b="1" dirty="0">
              <a:solidFill>
                <a:srgbClr val="0000FF"/>
              </a:solidFill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E2806C-50D0-4454-61B5-FCE195B16C2C}"/>
              </a:ext>
            </a:extLst>
          </p:cNvPr>
          <p:cNvSpPr txBox="1"/>
          <p:nvPr/>
        </p:nvSpPr>
        <p:spPr>
          <a:xfrm>
            <a:off x="213755" y="234157"/>
            <a:ext cx="11614259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>
              <a:defRPr sz="2000" b="1"/>
            </a:lvl1pPr>
          </a:lstStyle>
          <a:p>
            <a:r>
              <a:rPr lang="ko-KR" altLang="en-US" dirty="0">
                <a:ea typeface="맑은 고딕"/>
              </a:rPr>
              <a:t>추론 과정에 반도체는 많은 연산과 정보 입출력 동작 수행. </a:t>
            </a:r>
            <a:endParaRPr lang="en-US" altLang="ko-KR" dirty="0">
              <a:ea typeface="맑은 고딕"/>
            </a:endParaRPr>
          </a:p>
          <a:p>
            <a:r>
              <a:rPr lang="ko-KR" altLang="en-US" sz="1400" b="0" dirty="0">
                <a:ea typeface="맑은 고딕"/>
              </a:rPr>
              <a:t>정보를 전달하는 자동차와 고속도로 비유 </a:t>
            </a:r>
            <a:r>
              <a:rPr lang="en-US" altLang="ko-KR" sz="1400" b="0" dirty="0">
                <a:ea typeface="맑은 고딕"/>
              </a:rPr>
              <a:t>:</a:t>
            </a:r>
            <a:r>
              <a:rPr lang="ko-KR" altLang="en-US" sz="1400" b="0" dirty="0">
                <a:ea typeface="맑은 고딕"/>
              </a:rPr>
              <a:t>자동차의 속도를 </a:t>
            </a:r>
            <a:r>
              <a:rPr lang="en-US" altLang="ko-KR" sz="1400" b="0" dirty="0">
                <a:ea typeface="맑은 고딕"/>
              </a:rPr>
              <a:t>2</a:t>
            </a:r>
            <a:r>
              <a:rPr lang="ko-KR" altLang="en-US" sz="1400" b="0" dirty="0">
                <a:ea typeface="맑은 고딕"/>
              </a:rPr>
              <a:t>배 빠르게 하는 것 (DDR) </a:t>
            </a:r>
            <a:r>
              <a:rPr lang="en-US" altLang="ko-KR" sz="1400" b="0" dirty="0">
                <a:ea typeface="맑은 고딕"/>
              </a:rPr>
              <a:t>VS. </a:t>
            </a:r>
            <a:r>
              <a:rPr lang="ko-KR" altLang="en-US" sz="1400" b="0" dirty="0">
                <a:ea typeface="맑은 고딕"/>
              </a:rPr>
              <a:t>고속도로의 차선을 </a:t>
            </a:r>
            <a:r>
              <a:rPr lang="en-US" altLang="ko-KR" sz="1400" b="0" dirty="0">
                <a:ea typeface="맑은 고딕"/>
              </a:rPr>
              <a:t>2</a:t>
            </a:r>
            <a:r>
              <a:rPr lang="ko-KR" altLang="en-US" sz="1400" b="0" dirty="0">
                <a:ea typeface="맑은 고딕"/>
              </a:rPr>
              <a:t>배 늘리는 것 (HBM)</a:t>
            </a:r>
            <a:r>
              <a:rPr lang="en-US" altLang="ko-KR" sz="1400" b="0" dirty="0">
                <a:ea typeface="맑은 고딕"/>
              </a:rPr>
              <a:t> Double Data Rate, DDR / </a:t>
            </a:r>
            <a:r>
              <a:rPr lang="en-US" altLang="ko-KR" sz="1400" b="0" dirty="0" err="1">
                <a:ea typeface="맑은 고딕"/>
              </a:rPr>
              <a:t>Highbandwidth</a:t>
            </a:r>
            <a:r>
              <a:rPr lang="en-US" altLang="ko-KR" sz="1400" b="0" dirty="0">
                <a:ea typeface="맑은 고딕"/>
              </a:rPr>
              <a:t> Memory, HBM</a:t>
            </a:r>
            <a:endParaRPr lang="en-US" altLang="ko-KR" sz="1200" b="0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552315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1F113EB-9302-8620-CDFE-9363B06FA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7" y="831540"/>
            <a:ext cx="12154525" cy="60264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7A5BFB-9807-A971-4D8A-09D4214CF1CB}"/>
              </a:ext>
            </a:extLst>
          </p:cNvPr>
          <p:cNvSpPr txBox="1"/>
          <p:nvPr/>
        </p:nvSpPr>
        <p:spPr>
          <a:xfrm>
            <a:off x="213755" y="234156"/>
            <a:ext cx="11583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AI </a:t>
            </a:r>
            <a:r>
              <a:rPr lang="ko-KR" altLang="en-US" sz="2000" b="1"/>
              <a:t>활용 </a:t>
            </a:r>
            <a:r>
              <a:rPr lang="en-US" altLang="ko-KR" sz="2000" b="1"/>
              <a:t>- 7005</a:t>
            </a:r>
            <a:r>
              <a:rPr lang="ko-KR" altLang="en-US" sz="2000" b="1"/>
              <a:t>행부터 </a:t>
            </a:r>
            <a:r>
              <a:rPr lang="en-US" altLang="ko-KR" sz="2000" b="1"/>
              <a:t>7039</a:t>
            </a:r>
            <a:r>
              <a:rPr lang="ko-KR" altLang="en-US" sz="2000" b="1"/>
              <a:t>행까지 </a:t>
            </a:r>
            <a:r>
              <a:rPr lang="ko-KR" altLang="en-US" sz="2000" b="1" err="1"/>
              <a:t>트리메터</a:t>
            </a:r>
            <a:r>
              <a:rPr lang="ko-KR" altLang="en-US" sz="2000" b="1"/>
              <a:t> 고대 그리스 운율 고대 그리스 마녀 </a:t>
            </a:r>
            <a:r>
              <a:rPr lang="ko-KR" altLang="en-US" sz="2000" b="1" err="1"/>
              <a:t>에리히토</a:t>
            </a:r>
            <a:endParaRPr lang="ko-KR" altLang="en-US" sz="2000" b="1"/>
          </a:p>
        </p:txBody>
      </p:sp>
    </p:spTree>
    <p:extLst>
      <p:ext uri="{BB962C8B-B14F-4D97-AF65-F5344CB8AC3E}">
        <p14:creationId xmlns:p14="http://schemas.microsoft.com/office/powerpoint/2010/main" val="3338989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16BF4-F974-EE61-6835-094D9DBCE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21A898-144A-3F49-E564-EA3B91540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84" y="598900"/>
            <a:ext cx="5400000" cy="227049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196E45-C1E4-282D-E249-118E60772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98900"/>
            <a:ext cx="5400000" cy="21946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3A56F0-8CA9-1488-ED4F-B82D113AC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37163"/>
            <a:ext cx="5400000" cy="19836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AEC050-92E7-CD9B-E5FD-2083AF549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617112"/>
            <a:ext cx="5400000" cy="9827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DD695EC-0A46-B951-0937-43F03046F0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5486740"/>
            <a:ext cx="5400000" cy="1371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C8F9D7-B2C7-BC25-FC39-6CC3E52C2655}"/>
              </a:ext>
            </a:extLst>
          </p:cNvPr>
          <p:cNvSpPr txBox="1"/>
          <p:nvPr/>
        </p:nvSpPr>
        <p:spPr>
          <a:xfrm>
            <a:off x="213755" y="234156"/>
            <a:ext cx="1158339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000" b="1"/>
              <a:t>AI </a:t>
            </a:r>
            <a:r>
              <a:rPr lang="ko-KR" altLang="en-US" sz="2000" b="1"/>
              <a:t>활용 </a:t>
            </a:r>
            <a:r>
              <a:rPr lang="en-US" altLang="ko-KR" sz="2000" b="1"/>
              <a:t>– </a:t>
            </a:r>
            <a:r>
              <a:rPr lang="ko-KR" altLang="en-US" sz="2000" b="1"/>
              <a:t>노래 스타일에 대한 키워드도 </a:t>
            </a:r>
            <a:r>
              <a:rPr lang="en-US" altLang="ko-KR" sz="2000" b="1"/>
              <a:t>Gen AI</a:t>
            </a:r>
            <a:r>
              <a:rPr lang="ko-KR" altLang="en-US" sz="2000" b="1"/>
              <a:t>로 생성</a:t>
            </a:r>
          </a:p>
        </p:txBody>
      </p:sp>
    </p:spTree>
    <p:extLst>
      <p:ext uri="{BB962C8B-B14F-4D97-AF65-F5344CB8AC3E}">
        <p14:creationId xmlns:p14="http://schemas.microsoft.com/office/powerpoint/2010/main" val="4130141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677</Words>
  <Application>Microsoft Office PowerPoint</Application>
  <PresentationFormat>와이드스크린</PresentationFormat>
  <Paragraphs>109</Paragraphs>
  <Slides>12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PTSansRegular</vt:lpstr>
      <vt:lpstr>맑은 고딕</vt:lpstr>
      <vt:lpstr>Arial</vt:lpstr>
      <vt:lpstr>Office 테마</vt:lpstr>
      <vt:lpstr>TIBCO社 Spotfire®     Individual Private Assistant 기초        이광원  2025년 6월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괴테와 광물학       파우스트의 호문쿨루스와 AI     이광원  2025년 4월</dc:title>
  <dc:creator>광원 이</dc:creator>
  <cp:lastModifiedBy>광원 이</cp:lastModifiedBy>
  <cp:revision>7</cp:revision>
  <dcterms:created xsi:type="dcterms:W3CDTF">2025-04-05T04:57:26Z</dcterms:created>
  <dcterms:modified xsi:type="dcterms:W3CDTF">2025-06-08T19:58:24Z</dcterms:modified>
</cp:coreProperties>
</file>